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76695E8-DA61-4517-B16E-A8AD2B5D244F}" type="datetimeFigureOut">
              <a:rPr lang="ru-RU" smtClean="0"/>
              <a:t>19.11.2014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714595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76695E8-DA61-4517-B16E-A8AD2B5D244F}" type="datetimeFigureOut">
              <a:rPr lang="ru-RU" smtClean="0"/>
              <a:t>19.11.2014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1151488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76695E8-DA61-4517-B16E-A8AD2B5D244F}" type="datetimeFigureOut">
              <a:rPr lang="ru-RU" smtClean="0"/>
              <a:t>19.11.2014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4008901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76695E8-DA61-4517-B16E-A8AD2B5D244F}" type="datetimeFigureOut">
              <a:rPr lang="ru-RU" smtClean="0"/>
              <a:t>19.11.2014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1467829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76695E8-DA61-4517-B16E-A8AD2B5D244F}" type="datetimeFigureOut">
              <a:rPr lang="ru-RU" smtClean="0"/>
              <a:t>19.11.2014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756196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76695E8-DA61-4517-B16E-A8AD2B5D244F}" type="datetimeFigureOut">
              <a:rPr lang="ru-RU" smtClean="0"/>
              <a:t>19.11.2014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3444403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76695E8-DA61-4517-B16E-A8AD2B5D244F}" type="datetimeFigureOut">
              <a:rPr lang="ru-RU" smtClean="0"/>
              <a:t>19.11.2014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2691869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76695E8-DA61-4517-B16E-A8AD2B5D244F}" type="datetimeFigureOut">
              <a:rPr lang="ru-RU" smtClean="0"/>
              <a:t>19.11.2014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2142101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76695E8-DA61-4517-B16E-A8AD2B5D244F}" type="datetimeFigureOut">
              <a:rPr lang="ru-RU" smtClean="0"/>
              <a:t>19.11.2014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716461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76695E8-DA61-4517-B16E-A8AD2B5D244F}" type="datetimeFigureOut">
              <a:rPr lang="ru-RU" smtClean="0"/>
              <a:t>19.11.2014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3424085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76695E8-DA61-4517-B16E-A8AD2B5D244F}" type="datetimeFigureOut">
              <a:rPr lang="ru-RU" smtClean="0"/>
              <a:t>19.11.2014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2D3574-C06F-4557-8C78-391F456DD04E}" type="slidenum">
              <a:rPr lang="ru-RU" smtClean="0"/>
              <a:t>‹#›</a:t>
            </a:fld>
            <a:endParaRPr lang="ru-RU"/>
          </a:p>
        </p:txBody>
      </p:sp>
    </p:spTree>
    <p:extLst>
      <p:ext uri="{BB962C8B-B14F-4D97-AF65-F5344CB8AC3E}">
        <p14:creationId xmlns:p14="http://schemas.microsoft.com/office/powerpoint/2010/main" val="2673094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6695E8-DA61-4517-B16E-A8AD2B5D244F}" type="datetimeFigureOut">
              <a:rPr lang="ru-RU" smtClean="0"/>
              <a:t>19.11.2014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2D3574-C06F-4557-8C78-391F456DD04E}" type="slidenum">
              <a:rPr lang="ru-RU" smtClean="0"/>
              <a:t>‹#›</a:t>
            </a:fld>
            <a:endParaRPr lang="ru-RU"/>
          </a:p>
        </p:txBody>
      </p:sp>
    </p:spTree>
    <p:extLst>
      <p:ext uri="{BB962C8B-B14F-4D97-AF65-F5344CB8AC3E}">
        <p14:creationId xmlns:p14="http://schemas.microsoft.com/office/powerpoint/2010/main" val="362965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t>Протокол </a:t>
            </a:r>
            <a:r>
              <a:rPr lang="ru-RU" dirty="0" smtClean="0"/>
              <a:t>HTTP</a:t>
            </a:r>
            <a:br>
              <a:rPr lang="ru-RU" dirty="0" smtClean="0"/>
            </a:br>
            <a:r>
              <a:rPr lang="ru-RU" dirty="0" smtClean="0"/>
              <a:t>(</a:t>
            </a:r>
            <a:r>
              <a:rPr lang="ru-RU" dirty="0" err="1" smtClean="0"/>
              <a:t>HyperText</a:t>
            </a:r>
            <a:r>
              <a:rPr lang="ru-RU" dirty="0" smtClean="0"/>
              <a:t> </a:t>
            </a:r>
            <a:r>
              <a:rPr lang="ru-RU" dirty="0" err="1"/>
              <a:t>Transfer</a:t>
            </a:r>
            <a:r>
              <a:rPr lang="ru-RU" dirty="0"/>
              <a:t> </a:t>
            </a:r>
            <a:r>
              <a:rPr lang="ru-RU" dirty="0" err="1" smtClean="0"/>
              <a:t>Protocol</a:t>
            </a:r>
            <a:r>
              <a:rPr lang="ru-RU" dirty="0" smtClean="0"/>
              <a:t>)</a:t>
            </a:r>
            <a:endParaRPr lang="ru-RU" dirty="0"/>
          </a:p>
        </p:txBody>
      </p:sp>
    </p:spTree>
    <p:extLst>
      <p:ext uri="{BB962C8B-B14F-4D97-AF65-F5344CB8AC3E}">
        <p14:creationId xmlns:p14="http://schemas.microsoft.com/office/powerpoint/2010/main" val="517406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404664"/>
            <a:ext cx="8424936" cy="6186309"/>
          </a:xfrm>
          <a:prstGeom prst="rect">
            <a:avLst/>
          </a:prstGeom>
        </p:spPr>
        <p:txBody>
          <a:bodyPr wrap="square">
            <a:spAutoFit/>
          </a:bodyPr>
          <a:lstStyle/>
          <a:p>
            <a:pPr indent="396000" algn="just"/>
            <a:r>
              <a:rPr lang="ru-RU" sz="2200" dirty="0">
                <a:latin typeface="Times New Roman" panose="02020603050405020304" pitchFamily="18" charset="0"/>
                <a:cs typeface="Times New Roman" panose="02020603050405020304" pitchFamily="18" charset="0"/>
              </a:rPr>
              <a:t>Центральным объектом в HTTP является ресурс, на который указывает URL в запросе клиента. Обычно такими ресурсами являются хранящиеся на сервере файлы. Особенностью протокола HTTP является возможность указать в запросе и ответе способ представления одного и того же ресурса по различным параметрам: формату, кодировке, языку и т. д. Именно благодаря возможности указания способа кодирования сообщения клиент и сервер могут обмениваться двоичными данными, хотя изначально данный протокол предназначен для передачи символьной информации. На первый взгляд это может показаться излишней тратой ресурсов. Действительно, данные в символьном виде занимают больше памяти, сообщения создают дополнительную нагрузку на каналы связи, однако подобный формат имеет много преимуществ. Сообщения, передаваемые по сети, удобочитаемы, и, проанализировав полученные данные, системный администратор может легко найти ошибку и устранить ее. При необходимости роль одного из взаимодействующих приложений может выполнять человек, вручную вводя сообщения в требуемом формате.</a:t>
            </a:r>
          </a:p>
        </p:txBody>
      </p:sp>
    </p:spTree>
    <p:extLst>
      <p:ext uri="{BB962C8B-B14F-4D97-AF65-F5344CB8AC3E}">
        <p14:creationId xmlns:p14="http://schemas.microsoft.com/office/powerpoint/2010/main" val="1773998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04664"/>
            <a:ext cx="8280920" cy="5847755"/>
          </a:xfrm>
          <a:prstGeom prst="rect">
            <a:avLst/>
          </a:prstGeom>
        </p:spPr>
        <p:txBody>
          <a:bodyPr wrap="square">
            <a:spAutoFit/>
          </a:bodyPr>
          <a:lstStyle/>
          <a:p>
            <a:pPr indent="396000" algn="just"/>
            <a:r>
              <a:rPr lang="ru-RU" sz="2200" dirty="0">
                <a:latin typeface="Times New Roman" panose="02020603050405020304" pitchFamily="18" charset="0"/>
                <a:cs typeface="Times New Roman" panose="02020603050405020304" pitchFamily="18" charset="0"/>
              </a:rPr>
              <a:t>В отличие от многих других протоколов, HTTP является протоколом без памяти. Это означает, что протокол не хранит информацию о предыдущих запросах клиентов и ответах сервера. Компоненты, использующие HTTP, могут самостоятельно осуществлять сохранение информации о состоянии, связанной с последними запросами и ответами. Например, клиентское веб-приложение, посылающее запросы, может отслеживать задержки ответов, а веб-сервер может хранить IP-адреса и заголовки запросов последних клиентов.</a:t>
            </a:r>
          </a:p>
          <a:p>
            <a:pPr algn="just"/>
            <a:r>
              <a:rPr lang="ru-RU" sz="2200" dirty="0">
                <a:latin typeface="Times New Roman" panose="02020603050405020304" pitchFamily="18" charset="0"/>
                <a:cs typeface="Times New Roman" panose="02020603050405020304" pitchFamily="18" charset="0"/>
              </a:rPr>
              <a:t> </a:t>
            </a:r>
          </a:p>
          <a:p>
            <a:pPr indent="396000" algn="just"/>
            <a:r>
              <a:rPr lang="ru-RU" sz="2200" dirty="0">
                <a:latin typeface="Times New Roman" panose="02020603050405020304" pitchFamily="18" charset="0"/>
                <a:cs typeface="Times New Roman" panose="02020603050405020304" pitchFamily="18" charset="0"/>
              </a:rPr>
              <a:t>Все программное обеспечение для работы с протоколом HTTP разделяется на три основные категории:</a:t>
            </a:r>
          </a:p>
          <a:p>
            <a:pPr marL="342900" indent="-342900" algn="just">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Серверы - поставщики услуг хранения и обработки информации (обработка запросов).</a:t>
            </a:r>
          </a:p>
          <a:p>
            <a:pPr marL="342900" indent="-342900" algn="just">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Клиенты - конечные потребители услуг сервера (отправка запросов).</a:t>
            </a:r>
          </a:p>
          <a:p>
            <a:pPr marL="342900" indent="-342900" algn="just">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Прокси-серверы для поддержки работы транспортных служб.</a:t>
            </a:r>
          </a:p>
        </p:txBody>
      </p:sp>
    </p:spTree>
    <p:extLst>
      <p:ext uri="{BB962C8B-B14F-4D97-AF65-F5344CB8AC3E}">
        <p14:creationId xmlns:p14="http://schemas.microsoft.com/office/powerpoint/2010/main" val="982740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47"/>
            <a:ext cx="8892480" cy="6863417"/>
          </a:xfrm>
          <a:prstGeom prst="rect">
            <a:avLst/>
          </a:prstGeom>
        </p:spPr>
        <p:txBody>
          <a:bodyPr wrap="square">
            <a:spAutoFit/>
          </a:bodyPr>
          <a:lstStyle/>
          <a:p>
            <a:r>
              <a:rPr lang="ru-RU" sz="2200" dirty="0">
                <a:latin typeface="Times New Roman" panose="02020603050405020304" pitchFamily="18" charset="0"/>
                <a:cs typeface="Times New Roman" panose="02020603050405020304" pitchFamily="18" charset="0"/>
              </a:rPr>
              <a:t>"Классическая" схема HTTP-сеанса выглядит так.</a:t>
            </a:r>
          </a:p>
          <a:p>
            <a:pPr marL="285750" indent="-28575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Установление TCP-соединения.</a:t>
            </a:r>
          </a:p>
          <a:p>
            <a:pPr marL="285750" indent="-28575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Запрос клиента.</a:t>
            </a:r>
          </a:p>
          <a:p>
            <a:pPr marL="285750" indent="-28575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Ответ сервера.</a:t>
            </a:r>
          </a:p>
          <a:p>
            <a:pPr marL="285750" indent="-28575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Разрыв TCP-соединения.</a:t>
            </a:r>
          </a:p>
          <a:p>
            <a:r>
              <a:rPr lang="ru-RU" sz="2200" dirty="0">
                <a:latin typeface="Times New Roman" panose="02020603050405020304" pitchFamily="18" charset="0"/>
                <a:cs typeface="Times New Roman" panose="02020603050405020304" pitchFamily="18" charset="0"/>
              </a:rPr>
              <a:t> </a:t>
            </a:r>
          </a:p>
          <a:p>
            <a:r>
              <a:rPr lang="ru-RU" sz="2200" dirty="0">
                <a:latin typeface="Times New Roman" panose="02020603050405020304" pitchFamily="18" charset="0"/>
                <a:cs typeface="Times New Roman" panose="02020603050405020304" pitchFamily="18" charset="0"/>
              </a:rPr>
              <a:t>Таким образом, клиент посылает серверу запрос, получает от него ответ, после чего взаимодействие прекращается. Обычно запрос клиента представляет собой требование передать HTML-документ или какой-нибудь другой ресурс, а ответ сервера содержит код этого ресурса</a:t>
            </a:r>
            <a:r>
              <a:rPr lang="ru-RU" sz="2200" dirty="0" smtClean="0">
                <a:latin typeface="Times New Roman" panose="02020603050405020304" pitchFamily="18" charset="0"/>
                <a:cs typeface="Times New Roman" panose="02020603050405020304" pitchFamily="18" charset="0"/>
              </a:rPr>
              <a:t>.</a:t>
            </a:r>
          </a:p>
          <a:p>
            <a:endParaRPr lang="ru-RU" sz="2200" dirty="0" smtClean="0">
              <a:latin typeface="Times New Roman" panose="02020603050405020304" pitchFamily="18" charset="0"/>
              <a:cs typeface="Times New Roman" panose="02020603050405020304" pitchFamily="18" charset="0"/>
            </a:endParaRPr>
          </a:p>
          <a:p>
            <a:r>
              <a:rPr lang="ru-RU" sz="2200" dirty="0" smtClean="0">
                <a:latin typeface="Times New Roman" panose="02020603050405020304" pitchFamily="18" charset="0"/>
                <a:cs typeface="Times New Roman" panose="02020603050405020304" pitchFamily="18" charset="0"/>
              </a:rPr>
              <a:t>В </a:t>
            </a:r>
            <a:r>
              <a:rPr lang="ru-RU" sz="2200" dirty="0">
                <a:latin typeface="Times New Roman" panose="02020603050405020304" pitchFamily="18" charset="0"/>
                <a:cs typeface="Times New Roman" panose="02020603050405020304" pitchFamily="18" charset="0"/>
              </a:rPr>
              <a:t>состав HTTP-запроса, передаваемого клиентом серверу, входят следующие </a:t>
            </a:r>
            <a:r>
              <a:rPr lang="ru-RU" sz="2200" dirty="0" smtClean="0">
                <a:latin typeface="Times New Roman" panose="02020603050405020304" pitchFamily="18" charset="0"/>
                <a:cs typeface="Times New Roman" panose="02020603050405020304" pitchFamily="18" charset="0"/>
              </a:rPr>
              <a:t>компоненты:</a:t>
            </a:r>
            <a:endParaRPr lang="ru-RU"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Строка состояния </a:t>
            </a:r>
            <a:r>
              <a:rPr lang="ru-RU" sz="2200" dirty="0" smtClean="0">
                <a:latin typeface="Times New Roman" panose="02020603050405020304" pitchFamily="18" charset="0"/>
                <a:cs typeface="Times New Roman" panose="02020603050405020304" pitchFamily="18" charset="0"/>
              </a:rPr>
              <a:t>(строка-статус</a:t>
            </a:r>
            <a:r>
              <a:rPr lang="ru-RU" sz="2200" dirty="0">
                <a:latin typeface="Times New Roman" panose="02020603050405020304" pitchFamily="18" charset="0"/>
                <a:cs typeface="Times New Roman" panose="02020603050405020304" pitchFamily="18" charset="0"/>
              </a:rPr>
              <a:t>, или строка запроса).</a:t>
            </a:r>
          </a:p>
          <a:p>
            <a:pPr marL="342900" indent="-34290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Поля заголовка.</a:t>
            </a:r>
          </a:p>
          <a:p>
            <a:pPr marL="342900" indent="-34290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Пустая строка.</a:t>
            </a:r>
          </a:p>
          <a:p>
            <a:pPr marL="342900" indent="-34290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Тело запроса.</a:t>
            </a:r>
          </a:p>
          <a:p>
            <a:r>
              <a:rPr lang="ru-RU" sz="2200" dirty="0">
                <a:latin typeface="Times New Roman" panose="02020603050405020304" pitchFamily="18" charset="0"/>
                <a:cs typeface="Times New Roman" panose="02020603050405020304" pitchFamily="18" charset="0"/>
              </a:rPr>
              <a:t> </a:t>
            </a:r>
          </a:p>
          <a:p>
            <a:r>
              <a:rPr lang="ru-RU" sz="2200" dirty="0">
                <a:latin typeface="Times New Roman" panose="02020603050405020304" pitchFamily="18" charset="0"/>
                <a:cs typeface="Times New Roman" panose="02020603050405020304" pitchFamily="18" charset="0"/>
              </a:rPr>
              <a:t>Строку состояния вместе с полями заголовка иногда называют также заголовком запроса.</a:t>
            </a:r>
          </a:p>
        </p:txBody>
      </p:sp>
    </p:spTree>
    <p:extLst>
      <p:ext uri="{BB962C8B-B14F-4D97-AF65-F5344CB8AC3E}">
        <p14:creationId xmlns:p14="http://schemas.microsoft.com/office/powerpoint/2010/main" val="982740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1763688" y="692696"/>
            <a:ext cx="5760640" cy="3096344"/>
          </a:xfrm>
          <a:prstGeom prst="rect">
            <a:avLst/>
          </a:prstGeom>
        </p:spPr>
      </p:pic>
      <p:sp>
        <p:nvSpPr>
          <p:cNvPr id="3" name="Прямоугольник 2"/>
          <p:cNvSpPr/>
          <p:nvPr/>
        </p:nvSpPr>
        <p:spPr>
          <a:xfrm>
            <a:off x="1115616" y="325734"/>
            <a:ext cx="2865656" cy="369332"/>
          </a:xfrm>
          <a:prstGeom prst="rect">
            <a:avLst/>
          </a:prstGeom>
        </p:spPr>
        <p:txBody>
          <a:bodyPr wrap="none">
            <a:spAutoFit/>
          </a:bodyPr>
          <a:lstStyle/>
          <a:p>
            <a:r>
              <a:rPr lang="ru-RU" dirty="0">
                <a:latin typeface="Times New Roman" panose="02020603050405020304" pitchFamily="18" charset="0"/>
                <a:cs typeface="Times New Roman" panose="02020603050405020304" pitchFamily="18" charset="0"/>
              </a:rPr>
              <a:t>Структура запроса клиента</a:t>
            </a:r>
          </a:p>
        </p:txBody>
      </p:sp>
      <p:sp>
        <p:nvSpPr>
          <p:cNvPr id="4" name="Прямоугольник 3"/>
          <p:cNvSpPr/>
          <p:nvPr/>
        </p:nvSpPr>
        <p:spPr>
          <a:xfrm>
            <a:off x="827584" y="4293096"/>
            <a:ext cx="8136904" cy="769441"/>
          </a:xfrm>
          <a:prstGeom prst="rect">
            <a:avLst/>
          </a:prstGeom>
        </p:spPr>
        <p:txBody>
          <a:bodyPr wrap="square">
            <a:spAutoFit/>
          </a:bodyPr>
          <a:lstStyle/>
          <a:p>
            <a:r>
              <a:rPr lang="ru-RU" sz="2200" dirty="0">
                <a:latin typeface="Times New Roman" panose="02020603050405020304" pitchFamily="18" charset="0"/>
                <a:cs typeface="Times New Roman" panose="02020603050405020304" pitchFamily="18" charset="0"/>
              </a:rPr>
              <a:t>Строка состояния имеет следующий формат:</a:t>
            </a:r>
          </a:p>
          <a:p>
            <a:r>
              <a:rPr lang="ru-RU" sz="2200" dirty="0" err="1">
                <a:solidFill>
                  <a:srgbClr val="FF0000"/>
                </a:solidFill>
                <a:latin typeface="Times New Roman" panose="02020603050405020304" pitchFamily="18" charset="0"/>
                <a:cs typeface="Times New Roman" panose="02020603050405020304" pitchFamily="18" charset="0"/>
              </a:rPr>
              <a:t>метод_запроса</a:t>
            </a:r>
            <a:r>
              <a:rPr lang="ru-RU" sz="2200" dirty="0">
                <a:latin typeface="Times New Roman" panose="02020603050405020304" pitchFamily="18" charset="0"/>
                <a:cs typeface="Times New Roman" panose="02020603050405020304" pitchFamily="18" charset="0"/>
              </a:rPr>
              <a:t> 	</a:t>
            </a:r>
            <a:r>
              <a:rPr lang="ru-RU" sz="2200" dirty="0" smtClean="0">
                <a:latin typeface="Times New Roman" panose="02020603050405020304" pitchFamily="18" charset="0"/>
                <a:cs typeface="Times New Roman" panose="02020603050405020304" pitchFamily="18" charset="0"/>
              </a:rPr>
              <a:t>	</a:t>
            </a:r>
            <a:r>
              <a:rPr lang="ru-RU" sz="2200" dirty="0" err="1" smtClean="0">
                <a:solidFill>
                  <a:srgbClr val="FF0000"/>
                </a:solidFill>
                <a:latin typeface="Times New Roman" panose="02020603050405020304" pitchFamily="18" charset="0"/>
                <a:cs typeface="Times New Roman" panose="02020603050405020304" pitchFamily="18" charset="0"/>
              </a:rPr>
              <a:t>URL_pecypca</a:t>
            </a:r>
            <a:r>
              <a:rPr lang="ru-RU" sz="2200" dirty="0">
                <a:latin typeface="Times New Roman" panose="02020603050405020304" pitchFamily="18" charset="0"/>
                <a:cs typeface="Times New Roman" panose="02020603050405020304" pitchFamily="18" charset="0"/>
              </a:rPr>
              <a:t>	  </a:t>
            </a:r>
            <a:r>
              <a:rPr lang="ru-RU" sz="2200" dirty="0" err="1">
                <a:solidFill>
                  <a:srgbClr val="FF0000"/>
                </a:solidFill>
                <a:latin typeface="Times New Roman" panose="02020603050405020304" pitchFamily="18" charset="0"/>
                <a:cs typeface="Times New Roman" panose="02020603050405020304" pitchFamily="18" charset="0"/>
              </a:rPr>
              <a:t>версия_протокола_НТТР</a:t>
            </a:r>
            <a:endParaRPr lang="ru-RU" sz="2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2740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6674" y="0"/>
            <a:ext cx="8892480" cy="6863417"/>
          </a:xfrm>
          <a:prstGeom prst="rect">
            <a:avLst/>
          </a:prstGeom>
        </p:spPr>
        <p:txBody>
          <a:bodyPr wrap="square">
            <a:spAutoFit/>
          </a:bodyPr>
          <a:lstStyle/>
          <a:p>
            <a:r>
              <a:rPr lang="ru-RU" sz="2200" dirty="0">
                <a:solidFill>
                  <a:srgbClr val="FF0000"/>
                </a:solidFill>
                <a:latin typeface="Times New Roman" panose="02020603050405020304" pitchFamily="18" charset="0"/>
                <a:cs typeface="Times New Roman" panose="02020603050405020304" pitchFamily="18" charset="0"/>
              </a:rPr>
              <a:t>Метод</a:t>
            </a:r>
            <a:r>
              <a:rPr lang="ru-RU" sz="2200" dirty="0">
                <a:latin typeface="Times New Roman" panose="02020603050405020304" pitchFamily="18" charset="0"/>
                <a:cs typeface="Times New Roman" panose="02020603050405020304" pitchFamily="18" charset="0"/>
              </a:rPr>
              <a:t>, указанный в строке состояния, определяет способ воздействия на ресурс, URL которого задан в той же строке. Метод может принимать значения GET, POST, HEAD, PUT, DELETE  и т.д. </a:t>
            </a:r>
          </a:p>
          <a:p>
            <a:r>
              <a:rPr lang="ru-RU" sz="2200" b="1" dirty="0">
                <a:latin typeface="Times New Roman" panose="02020603050405020304" pitchFamily="18" charset="0"/>
                <a:cs typeface="Times New Roman" panose="02020603050405020304" pitchFamily="18" charset="0"/>
              </a:rPr>
              <a:t>GET</a:t>
            </a:r>
            <a:r>
              <a:rPr lang="ru-RU" sz="2200" dirty="0">
                <a:latin typeface="Times New Roman" panose="02020603050405020304" pitchFamily="18" charset="0"/>
                <a:cs typeface="Times New Roman" panose="02020603050405020304" pitchFamily="18" charset="0"/>
              </a:rPr>
              <a:t>. Согласно формальному определению, метод GET предназначается для получения ресурса с указанным URL. Получив запрос GET, сервер должен прочитать указанный ресурс и включить код ресурса в состав ответа клиенту. Ресурс, URL которого передается в составе запроса, не обязательно должен представлять собой HTML-страницу, файл с изображением или другие данные. URL ресурса может указывать на исполняемый код программы, который, при соблюдении определенных условий, должен быть запущен на сервере. В этом случае клиенту возвращается не код программы, а данные, сгенерированные в процессе ее выполнения. </a:t>
            </a:r>
          </a:p>
          <a:p>
            <a:r>
              <a:rPr lang="ru-RU" sz="2200" b="1" dirty="0">
                <a:latin typeface="Times New Roman" panose="02020603050405020304" pitchFamily="18" charset="0"/>
                <a:cs typeface="Times New Roman" panose="02020603050405020304" pitchFamily="18" charset="0"/>
              </a:rPr>
              <a:t>POST</a:t>
            </a:r>
            <a:r>
              <a:rPr lang="ru-RU" sz="2200" dirty="0">
                <a:latin typeface="Times New Roman" panose="02020603050405020304" pitchFamily="18" charset="0"/>
                <a:cs typeface="Times New Roman" panose="02020603050405020304" pitchFamily="18" charset="0"/>
              </a:rPr>
              <a:t>. Согласно </a:t>
            </a:r>
            <a:r>
              <a:rPr lang="ru-RU" sz="2200" dirty="0" smtClean="0">
                <a:latin typeface="Times New Roman" panose="02020603050405020304" pitchFamily="18" charset="0"/>
                <a:cs typeface="Times New Roman" panose="02020603050405020304" pitchFamily="18" charset="0"/>
              </a:rPr>
              <a:t>формальному </a:t>
            </a:r>
            <a:r>
              <a:rPr lang="ru-RU" sz="2200" dirty="0">
                <a:latin typeface="Times New Roman" panose="02020603050405020304" pitchFamily="18" charset="0"/>
                <a:cs typeface="Times New Roman" panose="02020603050405020304" pitchFamily="18" charset="0"/>
              </a:rPr>
              <a:t>определению, основное назначение метода POST - передача данных на сервер. Однако, подобно методу GET, метод POST может применяться по-разному и нередко используется для получения информации с сервера. Как и в случае с методом GET, URL, заданный в строке состояния, указывает на конкретный ресурс. Метод POST также может использоваться для запуска процесса.</a:t>
            </a:r>
          </a:p>
        </p:txBody>
      </p:sp>
    </p:spTree>
    <p:extLst>
      <p:ext uri="{BB962C8B-B14F-4D97-AF65-F5344CB8AC3E}">
        <p14:creationId xmlns:p14="http://schemas.microsoft.com/office/powerpoint/2010/main" val="982740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424936" cy="3416320"/>
          </a:xfrm>
          <a:prstGeom prst="rect">
            <a:avLst/>
          </a:prstGeom>
        </p:spPr>
        <p:txBody>
          <a:bodyPr wrap="square">
            <a:spAutoFit/>
          </a:bodyPr>
          <a:lstStyle/>
          <a:p>
            <a:r>
              <a:rPr lang="ru-RU" dirty="0">
                <a:solidFill>
                  <a:srgbClr val="FF0000"/>
                </a:solidFill>
              </a:rPr>
              <a:t>Версия</a:t>
            </a:r>
            <a:r>
              <a:rPr lang="ru-RU" dirty="0"/>
              <a:t> протокола HTTP, как правило, задается в следующем формате:</a:t>
            </a:r>
          </a:p>
          <a:p>
            <a:r>
              <a:rPr lang="ru-RU" dirty="0" smtClean="0">
                <a:solidFill>
                  <a:srgbClr val="FF0000"/>
                </a:solidFill>
              </a:rPr>
              <a:t>		HTTP/</a:t>
            </a:r>
            <a:r>
              <a:rPr lang="ru-RU" dirty="0" err="1" smtClean="0">
                <a:solidFill>
                  <a:srgbClr val="FF0000"/>
                </a:solidFill>
              </a:rPr>
              <a:t>версия.модификация</a:t>
            </a:r>
            <a:endParaRPr lang="ru-RU" dirty="0">
              <a:solidFill>
                <a:srgbClr val="FF0000"/>
              </a:solidFill>
            </a:endParaRPr>
          </a:p>
          <a:p>
            <a:r>
              <a:rPr lang="ru-RU" dirty="0"/>
              <a:t> </a:t>
            </a:r>
          </a:p>
          <a:p>
            <a:r>
              <a:rPr lang="ru-RU" dirty="0">
                <a:solidFill>
                  <a:srgbClr val="FF0000"/>
                </a:solidFill>
              </a:rPr>
              <a:t>Поля заголовка</a:t>
            </a:r>
            <a:r>
              <a:rPr lang="ru-RU" dirty="0"/>
              <a:t>, следующие за строкой состояния, позволяют уточнять запрос, т.е. передавать серверу дополнительную информацию. Поле заголовка имеет следующий формат:</a:t>
            </a:r>
          </a:p>
          <a:p>
            <a:r>
              <a:rPr lang="ru-RU" dirty="0" smtClean="0">
                <a:solidFill>
                  <a:srgbClr val="FF0000"/>
                </a:solidFill>
              </a:rPr>
              <a:t>		</a:t>
            </a:r>
            <a:r>
              <a:rPr lang="ru-RU" dirty="0" err="1" smtClean="0">
                <a:solidFill>
                  <a:srgbClr val="FF0000"/>
                </a:solidFill>
              </a:rPr>
              <a:t>Имя_поля</a:t>
            </a:r>
            <a:r>
              <a:rPr lang="ru-RU" dirty="0">
                <a:solidFill>
                  <a:srgbClr val="FF0000"/>
                </a:solidFill>
              </a:rPr>
              <a:t>: Значение</a:t>
            </a:r>
          </a:p>
          <a:p>
            <a:r>
              <a:rPr lang="ru-RU" dirty="0"/>
              <a:t> </a:t>
            </a:r>
          </a:p>
          <a:p>
            <a:r>
              <a:rPr lang="ru-RU" dirty="0"/>
              <a:t>Назначение поля определяется его именем, которое отделяется от значения двоеточием</a:t>
            </a:r>
            <a:r>
              <a:rPr lang="ru-RU" dirty="0" smtClean="0"/>
              <a:t>. </a:t>
            </a:r>
            <a:r>
              <a:rPr lang="ru-RU" dirty="0"/>
              <a:t> </a:t>
            </a:r>
          </a:p>
          <a:p>
            <a:r>
              <a:rPr lang="ru-RU" dirty="0"/>
              <a:t>Имена некоторых наиболее часто встречающихся в запросе клиента полей заголовка и их назначение приведены в таблице </a:t>
            </a:r>
            <a:r>
              <a:rPr lang="ru-RU" dirty="0" smtClean="0"/>
              <a:t>1</a:t>
            </a:r>
            <a:r>
              <a:rPr lang="ru-RU" dirty="0"/>
              <a:t>.</a:t>
            </a:r>
          </a:p>
        </p:txBody>
      </p:sp>
    </p:spTree>
    <p:extLst>
      <p:ext uri="{BB962C8B-B14F-4D97-AF65-F5344CB8AC3E}">
        <p14:creationId xmlns:p14="http://schemas.microsoft.com/office/powerpoint/2010/main" val="982740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84338620"/>
              </p:ext>
            </p:extLst>
          </p:nvPr>
        </p:nvGraphicFramePr>
        <p:xfrm>
          <a:off x="179512" y="260648"/>
          <a:ext cx="8784976" cy="6502146"/>
        </p:xfrm>
        <a:graphic>
          <a:graphicData uri="http://schemas.openxmlformats.org/drawingml/2006/table">
            <a:tbl>
              <a:tblPr firstRow="1" firstCol="1" bandRow="1">
                <a:tableStyleId>{5C22544A-7EE6-4342-B048-85BDC9FD1C3A}</a:tableStyleId>
              </a:tblPr>
              <a:tblGrid>
                <a:gridCol w="1660434"/>
                <a:gridCol w="7124542"/>
              </a:tblGrid>
              <a:tr h="0">
                <a:tc>
                  <a:txBody>
                    <a:bodyPr/>
                    <a:lstStyle/>
                    <a:p>
                      <a:pPr>
                        <a:lnSpc>
                          <a:spcPct val="115000"/>
                        </a:lnSpc>
                        <a:spcAft>
                          <a:spcPts val="0"/>
                        </a:spcAft>
                      </a:pPr>
                      <a:r>
                        <a:rPr lang="ru-RU" sz="1400" dirty="0">
                          <a:effectLst/>
                          <a:latin typeface="Times New Roman" panose="02020603050405020304" pitchFamily="18" charset="0"/>
                          <a:cs typeface="Times New Roman" panose="02020603050405020304" pitchFamily="18" charset="0"/>
                        </a:rPr>
                        <a:t>Поля заголовка  HTTP -запроса</a:t>
                      </a:r>
                      <a:endParaRPr lang="ru-RU" sz="14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dirty="0">
                          <a:effectLst/>
                          <a:latin typeface="Times New Roman" panose="02020603050405020304" pitchFamily="18" charset="0"/>
                          <a:cs typeface="Times New Roman" panose="02020603050405020304" pitchFamily="18" charset="0"/>
                        </a:rPr>
                        <a:t>Значение</a:t>
                      </a:r>
                      <a:endParaRPr lang="ru-RU" sz="16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Host</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dirty="0">
                          <a:effectLst/>
                          <a:latin typeface="Times New Roman" panose="02020603050405020304" pitchFamily="18" charset="0"/>
                          <a:cs typeface="Times New Roman" panose="02020603050405020304" pitchFamily="18" charset="0"/>
                        </a:rPr>
                        <a:t>Доменное имя или IP-адрес узла, к которому обращается клиент</a:t>
                      </a:r>
                      <a:endParaRPr lang="ru-RU" sz="16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Referer</a:t>
                      </a:r>
                      <a:r>
                        <a:rPr lang="ru-RU" sz="1700" dirty="0">
                          <a:effectLst/>
                          <a:latin typeface="Times New Roman" panose="02020603050405020304" pitchFamily="18" charset="0"/>
                          <a:cs typeface="Times New Roman" panose="02020603050405020304" pitchFamily="18" charset="0"/>
                        </a:rPr>
                        <a:t>	</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URL документа, который ссылается на ресурс, указанный в строке состояния</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From</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Адрес электронной почты пользователя, работающего с клиентом</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Accept</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dirty="0">
                          <a:effectLst/>
                          <a:latin typeface="Times New Roman" panose="02020603050405020304" pitchFamily="18" charset="0"/>
                          <a:cs typeface="Times New Roman" panose="02020603050405020304" pitchFamily="18" charset="0"/>
                        </a:rPr>
                        <a:t>MIME-типы данных, обрабатываемых клиентом. Это поле может иметь несколько значений, отделяемых одно от другого запятыми. Часто поле заголовка </a:t>
                      </a:r>
                      <a:r>
                        <a:rPr lang="ru-RU" sz="1600" dirty="0" err="1">
                          <a:effectLst/>
                          <a:latin typeface="Times New Roman" panose="02020603050405020304" pitchFamily="18" charset="0"/>
                          <a:cs typeface="Times New Roman" panose="02020603050405020304" pitchFamily="18" charset="0"/>
                        </a:rPr>
                        <a:t>Accept</a:t>
                      </a:r>
                      <a:r>
                        <a:rPr lang="ru-RU" sz="1600" dirty="0">
                          <a:effectLst/>
                          <a:latin typeface="Times New Roman" panose="02020603050405020304" pitchFamily="18" charset="0"/>
                          <a:cs typeface="Times New Roman" panose="02020603050405020304" pitchFamily="18" charset="0"/>
                        </a:rPr>
                        <a:t> используется для того, чтобы сообщить серверу о том, какие типы графических файлов поддерживает клиент</a:t>
                      </a:r>
                      <a:endParaRPr lang="ru-RU" sz="16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Accept-Language</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Набор двухсимвольных идентификаторов, разделенных запятыми, которые обозначают языки, поддерживаемые клиентом</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Accept-Charset</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Перечень поддерживаемых наборов символов</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Content-Type</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MIME-тип данных, содержащихся в теле запроса (если запрос не состоит из одного заголовка)</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Content-Length</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Число символов, содержащихся в теле запроса (если запрос не состоит из одного заголовка)</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Range</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Присутствует в том случае, если клиент запрашивает не весь документ, а лишь его часть</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Connection</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dirty="0">
                          <a:effectLst/>
                          <a:latin typeface="Times New Roman" panose="02020603050405020304" pitchFamily="18" charset="0"/>
                          <a:cs typeface="Times New Roman" panose="02020603050405020304" pitchFamily="18" charset="0"/>
                        </a:rPr>
                        <a:t>Используется для управления TCP-соединением. Если в поле содержится </a:t>
                      </a:r>
                      <a:r>
                        <a:rPr lang="ru-RU" sz="1600" dirty="0" err="1">
                          <a:effectLst/>
                          <a:latin typeface="Times New Roman" panose="02020603050405020304" pitchFamily="18" charset="0"/>
                          <a:cs typeface="Times New Roman" panose="02020603050405020304" pitchFamily="18" charset="0"/>
                        </a:rPr>
                        <a:t>Close</a:t>
                      </a:r>
                      <a:r>
                        <a:rPr lang="ru-RU" sz="1600" dirty="0">
                          <a:effectLst/>
                          <a:latin typeface="Times New Roman" panose="02020603050405020304" pitchFamily="18" charset="0"/>
                          <a:cs typeface="Times New Roman" panose="02020603050405020304" pitchFamily="18" charset="0"/>
                        </a:rPr>
                        <a:t>, это означает, что после обработки запроса сервер должен закрыть соединение. Значение </a:t>
                      </a:r>
                      <a:r>
                        <a:rPr lang="ru-RU" sz="1600" dirty="0" err="1">
                          <a:effectLst/>
                          <a:latin typeface="Times New Roman" panose="02020603050405020304" pitchFamily="18" charset="0"/>
                          <a:cs typeface="Times New Roman" panose="02020603050405020304" pitchFamily="18" charset="0"/>
                        </a:rPr>
                        <a:t>Keep-Alive</a:t>
                      </a:r>
                      <a:r>
                        <a:rPr lang="ru-RU" sz="1600" dirty="0">
                          <a:effectLst/>
                          <a:latin typeface="Times New Roman" panose="02020603050405020304" pitchFamily="18" charset="0"/>
                          <a:cs typeface="Times New Roman" panose="02020603050405020304" pitchFamily="18" charset="0"/>
                        </a:rPr>
                        <a:t> предлагает не закрывать TCP-соединение, чтобы оно могло быть использовано для последующих запросов</a:t>
                      </a:r>
                      <a:endParaRPr lang="ru-RU" sz="16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700" dirty="0" err="1">
                          <a:effectLst/>
                          <a:latin typeface="Times New Roman" panose="02020603050405020304" pitchFamily="18" charset="0"/>
                          <a:cs typeface="Times New Roman" panose="02020603050405020304" pitchFamily="18" charset="0"/>
                        </a:rPr>
                        <a:t>User-Agent</a:t>
                      </a:r>
                      <a:endParaRPr lang="ru-RU" sz="17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dirty="0">
                          <a:effectLst/>
                          <a:latin typeface="Times New Roman" panose="02020603050405020304" pitchFamily="18" charset="0"/>
                          <a:cs typeface="Times New Roman" panose="02020603050405020304" pitchFamily="18" charset="0"/>
                        </a:rPr>
                        <a:t>Информация о клиенте</a:t>
                      </a:r>
                      <a:endParaRPr lang="ru-RU" sz="1600" dirty="0">
                        <a:effectLst/>
                        <a:latin typeface="Times New Roman" panose="02020603050405020304" pitchFamily="18" charset="0"/>
                        <a:ea typeface="Calibri"/>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498419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79712" y="2348880"/>
            <a:ext cx="4572000" cy="3477875"/>
          </a:xfrm>
          <a:prstGeom prst="rect">
            <a:avLst/>
          </a:prstGeom>
        </p:spPr>
        <p:txBody>
          <a:bodyPr>
            <a:spAutoFit/>
          </a:bodyPr>
          <a:lstStyle/>
          <a:p>
            <a:r>
              <a:rPr lang="en-US" sz="2200" dirty="0">
                <a:latin typeface="Times New Roman" panose="02020603050405020304" pitchFamily="18" charset="0"/>
                <a:cs typeface="Times New Roman" panose="02020603050405020304" pitchFamily="18" charset="0"/>
              </a:rPr>
              <a:t>GET http://oak.oakland.edu/ HTTP/1.0</a:t>
            </a:r>
            <a:endParaRPr lang="ru-RU"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Connection: Keep-Alive</a:t>
            </a:r>
            <a:endParaRPr lang="ru-RU"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User-Agent: Mozilla/4.04 [en]   (Win95;  I)</a:t>
            </a:r>
            <a:endParaRPr lang="ru-RU"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Host: oak.oakland.edu</a:t>
            </a:r>
            <a:endParaRPr lang="ru-RU"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Accept: image/gif, image/x-</a:t>
            </a:r>
            <a:r>
              <a:rPr lang="en-US" sz="2200" dirty="0" err="1">
                <a:latin typeface="Times New Roman" panose="02020603050405020304" pitchFamily="18" charset="0"/>
                <a:cs typeface="Times New Roman" panose="02020603050405020304" pitchFamily="18" charset="0"/>
              </a:rPr>
              <a:t>xbitmap</a:t>
            </a:r>
            <a:r>
              <a:rPr lang="en-US" sz="2200" dirty="0">
                <a:latin typeface="Times New Roman" panose="02020603050405020304" pitchFamily="18" charset="0"/>
                <a:cs typeface="Times New Roman" panose="02020603050405020304" pitchFamily="18" charset="0"/>
              </a:rPr>
              <a:t>, image/jpeg, image/</a:t>
            </a:r>
            <a:r>
              <a:rPr lang="en-US" sz="2200" dirty="0" err="1">
                <a:latin typeface="Times New Roman" panose="02020603050405020304" pitchFamily="18" charset="0"/>
                <a:cs typeface="Times New Roman" panose="02020603050405020304" pitchFamily="18" charset="0"/>
              </a:rPr>
              <a:t>pjpeg</a:t>
            </a:r>
            <a:r>
              <a:rPr lang="en-US" sz="2200" dirty="0">
                <a:latin typeface="Times New Roman" panose="02020603050405020304" pitchFamily="18" charset="0"/>
                <a:cs typeface="Times New Roman" panose="02020603050405020304" pitchFamily="18" charset="0"/>
              </a:rPr>
              <a:t>, image/</a:t>
            </a:r>
            <a:r>
              <a:rPr lang="en-US" sz="2200" dirty="0" err="1">
                <a:latin typeface="Times New Roman" panose="02020603050405020304" pitchFamily="18" charset="0"/>
                <a:cs typeface="Times New Roman" panose="02020603050405020304" pitchFamily="18" charset="0"/>
              </a:rPr>
              <a:t>png</a:t>
            </a:r>
            <a:r>
              <a:rPr lang="en-US" sz="2200" dirty="0">
                <a:latin typeface="Times New Roman" panose="02020603050405020304" pitchFamily="18" charset="0"/>
                <a:cs typeface="Times New Roman" panose="02020603050405020304" pitchFamily="18" charset="0"/>
              </a:rPr>
              <a:t>, */*</a:t>
            </a:r>
            <a:endParaRPr lang="ru-RU"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Accept-Language: en</a:t>
            </a:r>
            <a:endParaRPr lang="ru-RU"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Accept-Charset: iso-8859-l,*,utf-8</a:t>
            </a:r>
            <a:endParaRPr lang="ru-RU" sz="22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683568" y="404664"/>
            <a:ext cx="8064896" cy="1785104"/>
          </a:xfrm>
          <a:prstGeom prst="rect">
            <a:avLst/>
          </a:prstGeom>
        </p:spPr>
        <p:txBody>
          <a:bodyPr wrap="square">
            <a:spAutoFit/>
          </a:bodyPr>
          <a:lstStyle/>
          <a:p>
            <a:pPr algn="just"/>
            <a:r>
              <a:rPr lang="ru-RU" sz="2200" dirty="0">
                <a:latin typeface="Times New Roman" panose="02020603050405020304" pitchFamily="18" charset="0"/>
                <a:cs typeface="Times New Roman" panose="02020603050405020304" pitchFamily="18" charset="0"/>
              </a:rPr>
              <a:t>Во многих случаях при работе в Веб тело запроса отсутствует. При запуске CGI-сценариев данные, передаваемые для них в запросе, могут размещаться в теле запроса.</a:t>
            </a:r>
          </a:p>
          <a:p>
            <a:pPr algn="just"/>
            <a:r>
              <a:rPr lang="ru-RU" sz="2200" dirty="0">
                <a:latin typeface="Times New Roman" panose="02020603050405020304" pitchFamily="18" charset="0"/>
                <a:cs typeface="Times New Roman" panose="02020603050405020304" pitchFamily="18" charset="0"/>
              </a:rPr>
              <a:t>Ниже представлен пример HTML-запроса, сгенерированного браузером</a:t>
            </a:r>
          </a:p>
        </p:txBody>
      </p:sp>
    </p:spTree>
    <p:extLst>
      <p:ext uri="{BB962C8B-B14F-4D97-AF65-F5344CB8AC3E}">
        <p14:creationId xmlns:p14="http://schemas.microsoft.com/office/powerpoint/2010/main" val="2607829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856984" cy="6524863"/>
          </a:xfrm>
          <a:prstGeom prst="rect">
            <a:avLst/>
          </a:prstGeom>
        </p:spPr>
        <p:txBody>
          <a:bodyPr wrap="square">
            <a:spAutoFit/>
          </a:bodyPr>
          <a:lstStyle/>
          <a:p>
            <a:r>
              <a:rPr lang="ru-RU" sz="2200" dirty="0">
                <a:latin typeface="Times New Roman" panose="02020603050405020304" pitchFamily="18" charset="0"/>
                <a:cs typeface="Times New Roman" panose="02020603050405020304" pitchFamily="18" charset="0"/>
              </a:rPr>
              <a:t>Получив от клиента запрос, сервер должен ответить ему. </a:t>
            </a:r>
            <a:r>
              <a:rPr lang="ru-RU" sz="2200" dirty="0" smtClean="0">
                <a:latin typeface="Times New Roman" panose="02020603050405020304" pitchFamily="18" charset="0"/>
                <a:cs typeface="Times New Roman" panose="02020603050405020304" pitchFamily="18" charset="0"/>
              </a:rPr>
              <a:t>Подобно </a:t>
            </a:r>
            <a:r>
              <a:rPr lang="ru-RU" sz="2200" dirty="0">
                <a:latin typeface="Times New Roman" panose="02020603050405020304" pitchFamily="18" charset="0"/>
                <a:cs typeface="Times New Roman" panose="02020603050405020304" pitchFamily="18" charset="0"/>
              </a:rPr>
              <a:t>запросу клиента, ответ сервера также состоит из четырех перечисленных ниже компонентов.</a:t>
            </a:r>
          </a:p>
          <a:p>
            <a:pPr marL="285750" indent="-28575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Строка состояния.</a:t>
            </a:r>
          </a:p>
          <a:p>
            <a:pPr marL="285750" indent="-28575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Поля заголовка.</a:t>
            </a:r>
          </a:p>
          <a:p>
            <a:pPr marL="285750" indent="-28575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Пустая строка.</a:t>
            </a:r>
          </a:p>
          <a:p>
            <a:pPr marL="285750" indent="-285750">
              <a:buFont typeface="Arial" panose="020B0604020202020204" pitchFamily="34" charset="0"/>
              <a:buChar char="•"/>
            </a:pPr>
            <a:r>
              <a:rPr lang="ru-RU" sz="2200" dirty="0">
                <a:latin typeface="Times New Roman" panose="02020603050405020304" pitchFamily="18" charset="0"/>
                <a:cs typeface="Times New Roman" panose="02020603050405020304" pitchFamily="18" charset="0"/>
              </a:rPr>
              <a:t>Тело ответа.</a:t>
            </a:r>
          </a:p>
          <a:p>
            <a:r>
              <a:rPr lang="ru-RU" sz="2200" dirty="0">
                <a:latin typeface="Times New Roman" panose="02020603050405020304" pitchFamily="18" charset="0"/>
                <a:cs typeface="Times New Roman" panose="02020603050405020304" pitchFamily="18" charset="0"/>
              </a:rPr>
              <a:t> </a:t>
            </a:r>
          </a:p>
          <a:p>
            <a:r>
              <a:rPr lang="ru-RU" sz="2200" dirty="0" smtClean="0">
                <a:latin typeface="Times New Roman" panose="02020603050405020304" pitchFamily="18" charset="0"/>
                <a:cs typeface="Times New Roman" panose="02020603050405020304" pitchFamily="18" charset="0"/>
              </a:rPr>
              <a:t>Строка состояния имеет </a:t>
            </a:r>
            <a:r>
              <a:rPr lang="ru-RU" sz="2200" dirty="0">
                <a:latin typeface="Times New Roman" panose="02020603050405020304" pitchFamily="18" charset="0"/>
                <a:cs typeface="Times New Roman" panose="02020603050405020304" pitchFamily="18" charset="0"/>
              </a:rPr>
              <a:t>следующий формат:</a:t>
            </a:r>
          </a:p>
          <a:p>
            <a:pPr algn="ctr"/>
            <a:r>
              <a:rPr lang="ru-RU" sz="2200" dirty="0" err="1">
                <a:solidFill>
                  <a:srgbClr val="FF0000"/>
                </a:solidFill>
                <a:latin typeface="Times New Roman" panose="02020603050405020304" pitchFamily="18" charset="0"/>
                <a:cs typeface="Times New Roman" panose="02020603050405020304" pitchFamily="18" charset="0"/>
              </a:rPr>
              <a:t>Версия_протокола</a:t>
            </a:r>
            <a:r>
              <a:rPr lang="ru-RU" sz="2200" dirty="0">
                <a:solidFill>
                  <a:srgbClr val="FF0000"/>
                </a:solidFill>
                <a:latin typeface="Times New Roman" panose="02020603050405020304" pitchFamily="18" charset="0"/>
                <a:cs typeface="Times New Roman" panose="02020603050405020304" pitchFamily="18" charset="0"/>
              </a:rPr>
              <a:t>	</a:t>
            </a:r>
            <a:r>
              <a:rPr lang="ru-RU" sz="2200" dirty="0" err="1" smtClean="0">
                <a:solidFill>
                  <a:srgbClr val="FF0000"/>
                </a:solidFill>
                <a:latin typeface="Times New Roman" panose="02020603050405020304" pitchFamily="18" charset="0"/>
                <a:cs typeface="Times New Roman" panose="02020603050405020304" pitchFamily="18" charset="0"/>
              </a:rPr>
              <a:t>Код_ответа</a:t>
            </a:r>
            <a:r>
              <a:rPr lang="ru-RU" sz="2200" dirty="0">
                <a:solidFill>
                  <a:srgbClr val="FF0000"/>
                </a:solidFill>
                <a:latin typeface="Times New Roman" panose="02020603050405020304" pitchFamily="18" charset="0"/>
                <a:cs typeface="Times New Roman" panose="02020603050405020304" pitchFamily="18" charset="0"/>
              </a:rPr>
              <a:t>	</a:t>
            </a:r>
            <a:r>
              <a:rPr lang="ru-RU" sz="2200" dirty="0" err="1">
                <a:solidFill>
                  <a:srgbClr val="FF0000"/>
                </a:solidFill>
                <a:latin typeface="Times New Roman" panose="02020603050405020304" pitchFamily="18" charset="0"/>
                <a:cs typeface="Times New Roman" panose="02020603050405020304" pitchFamily="18" charset="0"/>
              </a:rPr>
              <a:t>Пояснительное_сообщение</a:t>
            </a:r>
            <a:endParaRPr lang="ru-RU" sz="2200" dirty="0">
              <a:solidFill>
                <a:srgbClr val="FF0000"/>
              </a:solidFill>
              <a:latin typeface="Times New Roman" panose="02020603050405020304" pitchFamily="18" charset="0"/>
              <a:cs typeface="Times New Roman" panose="02020603050405020304" pitchFamily="18" charset="0"/>
            </a:endParaRPr>
          </a:p>
          <a:p>
            <a:endParaRPr lang="ru-RU" sz="2200" dirty="0" smtClean="0">
              <a:latin typeface="Times New Roman" panose="02020603050405020304" pitchFamily="18" charset="0"/>
              <a:cs typeface="Times New Roman" panose="02020603050405020304" pitchFamily="18" charset="0"/>
            </a:endParaRPr>
          </a:p>
          <a:p>
            <a:r>
              <a:rPr lang="ru-RU" sz="2200" dirty="0" err="1" smtClean="0">
                <a:solidFill>
                  <a:srgbClr val="FF0000"/>
                </a:solidFill>
                <a:latin typeface="Times New Roman" panose="02020603050405020304" pitchFamily="18" charset="0"/>
                <a:cs typeface="Times New Roman" panose="02020603050405020304" pitchFamily="18" charset="0"/>
              </a:rPr>
              <a:t>Версия_протокола</a:t>
            </a:r>
            <a:r>
              <a:rPr lang="ru-RU" sz="2200" dirty="0" smtClean="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задается в том же формате, что и в запросе </a:t>
            </a:r>
            <a:r>
              <a:rPr lang="ru-RU" sz="2200" dirty="0" smtClean="0">
                <a:latin typeface="Times New Roman" panose="02020603050405020304" pitchFamily="18" charset="0"/>
                <a:cs typeface="Times New Roman" panose="02020603050405020304" pitchFamily="18" charset="0"/>
              </a:rPr>
              <a:t>клиента.</a:t>
            </a:r>
            <a:endParaRPr lang="ru-RU" sz="2200" dirty="0">
              <a:latin typeface="Times New Roman" panose="02020603050405020304" pitchFamily="18" charset="0"/>
              <a:cs typeface="Times New Roman" panose="02020603050405020304" pitchFamily="18" charset="0"/>
            </a:endParaRPr>
          </a:p>
          <a:p>
            <a:r>
              <a:rPr lang="ru-RU" sz="2200" dirty="0" err="1">
                <a:solidFill>
                  <a:srgbClr val="FF0000"/>
                </a:solidFill>
                <a:latin typeface="Times New Roman" panose="02020603050405020304" pitchFamily="18" charset="0"/>
                <a:cs typeface="Times New Roman" panose="02020603050405020304" pitchFamily="18" charset="0"/>
              </a:rPr>
              <a:t>Код_ответа</a:t>
            </a:r>
            <a:r>
              <a:rPr lang="ru-RU" sz="2200" dirty="0">
                <a:latin typeface="Times New Roman" panose="02020603050405020304" pitchFamily="18" charset="0"/>
                <a:cs typeface="Times New Roman" panose="02020603050405020304" pitchFamily="18" charset="0"/>
              </a:rPr>
              <a:t> - это трехзначное десятичное число, представляющее в закодированном виде результат обслуживания запроса сервером.</a:t>
            </a:r>
          </a:p>
          <a:p>
            <a:r>
              <a:rPr lang="ru-RU" sz="2200" dirty="0" err="1" smtClean="0">
                <a:solidFill>
                  <a:srgbClr val="FF0000"/>
                </a:solidFill>
                <a:latin typeface="Times New Roman" panose="02020603050405020304" pitchFamily="18" charset="0"/>
                <a:cs typeface="Times New Roman" panose="02020603050405020304" pitchFamily="18" charset="0"/>
              </a:rPr>
              <a:t>Пояснительное_сообщение</a:t>
            </a:r>
            <a:r>
              <a:rPr lang="ru-RU" sz="2200" dirty="0" smtClean="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дублирует код ответа в символьном виде. Это строка символов, которая не обрабатывается клиентом. Она предназначена для системного администратора или оператора, занимающегося обслуживанием системы, и является расшифровкой кода ответа.</a:t>
            </a:r>
          </a:p>
        </p:txBody>
      </p:sp>
    </p:spTree>
    <p:extLst>
      <p:ext uri="{BB962C8B-B14F-4D97-AF65-F5344CB8AC3E}">
        <p14:creationId xmlns:p14="http://schemas.microsoft.com/office/powerpoint/2010/main" val="330746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568952" cy="6555641"/>
          </a:xfrm>
          <a:prstGeom prst="rect">
            <a:avLst/>
          </a:prstGeom>
        </p:spPr>
        <p:txBody>
          <a:bodyPr wrap="square">
            <a:spAutoFit/>
          </a:bodyPr>
          <a:lstStyle/>
          <a:p>
            <a:pPr algn="just"/>
            <a:r>
              <a:rPr lang="ru-RU" sz="2100" dirty="0">
                <a:latin typeface="Times New Roman" panose="02020603050405020304" pitchFamily="18" charset="0"/>
                <a:cs typeface="Times New Roman" panose="02020603050405020304" pitchFamily="18" charset="0"/>
              </a:rPr>
              <a:t>Из трех цифр, составляющих код ответа, первая (старшая) определяет класс ответа, остальные две представляют собой номер ответа внутри класса</a:t>
            </a:r>
            <a:r>
              <a:rPr lang="ru-RU" sz="2100" dirty="0" smtClean="0">
                <a:latin typeface="Times New Roman" panose="02020603050405020304" pitchFamily="18" charset="0"/>
                <a:cs typeface="Times New Roman" panose="02020603050405020304" pitchFamily="18" charset="0"/>
              </a:rPr>
              <a:t>.</a:t>
            </a:r>
          </a:p>
          <a:p>
            <a:pPr algn="just"/>
            <a:r>
              <a:rPr lang="ru-RU" sz="2100" dirty="0">
                <a:latin typeface="Times New Roman" panose="02020603050405020304" pitchFamily="18" charset="0"/>
                <a:cs typeface="Times New Roman" panose="02020603050405020304" pitchFamily="18" charset="0"/>
              </a:rPr>
              <a:t>В используемых в настоящее время реализациях протокола HTTP первая цифра не может быть больше 5 и определяет следующие классы ответов.</a:t>
            </a:r>
          </a:p>
          <a:p>
            <a:pPr algn="just"/>
            <a:r>
              <a:rPr lang="ru-RU" sz="2100" dirty="0">
                <a:latin typeface="Times New Roman" panose="02020603050405020304" pitchFamily="18" charset="0"/>
                <a:cs typeface="Times New Roman" panose="02020603050405020304" pitchFamily="18" charset="0"/>
              </a:rPr>
              <a:t>1 - специальный класс сообщений, называемых информационными. Код ответа, начинающийся с 1, означает, что сервер продолжает обработку запроса. При обмене данными между HTTP-клиентом и HTTP-сервером сообщения этого класса используются достаточно редко.</a:t>
            </a:r>
          </a:p>
          <a:p>
            <a:pPr algn="just"/>
            <a:r>
              <a:rPr lang="ru-RU" sz="2100" dirty="0">
                <a:latin typeface="Times New Roman" panose="02020603050405020304" pitchFamily="18" charset="0"/>
                <a:cs typeface="Times New Roman" panose="02020603050405020304" pitchFamily="18" charset="0"/>
              </a:rPr>
              <a:t>2 - успешная обработка запроса клиента.</a:t>
            </a:r>
          </a:p>
          <a:p>
            <a:pPr algn="just"/>
            <a:r>
              <a:rPr lang="ru-RU" sz="2100" dirty="0">
                <a:latin typeface="Times New Roman" panose="02020603050405020304" pitchFamily="18" charset="0"/>
                <a:cs typeface="Times New Roman" panose="02020603050405020304" pitchFamily="18" charset="0"/>
              </a:rPr>
              <a:t>3 - перенаправление запроса. Чтобы запрос был обслужен, необходимо предпринять дополнительные действия.</a:t>
            </a:r>
          </a:p>
          <a:p>
            <a:pPr algn="just"/>
            <a:r>
              <a:rPr lang="ru-RU" sz="2100" dirty="0">
                <a:latin typeface="Times New Roman" panose="02020603050405020304" pitchFamily="18" charset="0"/>
                <a:cs typeface="Times New Roman" panose="02020603050405020304" pitchFamily="18" charset="0"/>
              </a:rPr>
              <a:t>4 - ошибка клиента. Как правило, код ответа, начинающийся с цифры 4, возвращается в том случае, если в запросе клиента встретилась синтаксическая ошибка.</a:t>
            </a:r>
          </a:p>
          <a:p>
            <a:pPr algn="just"/>
            <a:r>
              <a:rPr lang="ru-RU" sz="2100" dirty="0">
                <a:latin typeface="Times New Roman" panose="02020603050405020304" pitchFamily="18" charset="0"/>
                <a:cs typeface="Times New Roman" panose="02020603050405020304" pitchFamily="18" charset="0"/>
              </a:rPr>
              <a:t>5 - ошибка сервера. По тем или иным причинам сервер не в состоянии выполнить запрос.</a:t>
            </a:r>
          </a:p>
          <a:p>
            <a:pPr algn="just"/>
            <a:r>
              <a:rPr lang="ru-RU" sz="2100" dirty="0">
                <a:latin typeface="Times New Roman" panose="02020603050405020304" pitchFamily="18" charset="0"/>
                <a:cs typeface="Times New Roman" panose="02020603050405020304" pitchFamily="18" charset="0"/>
              </a:rPr>
              <a:t> </a:t>
            </a:r>
          </a:p>
          <a:p>
            <a:pPr algn="just"/>
            <a:r>
              <a:rPr lang="ru-RU" sz="2100" dirty="0">
                <a:latin typeface="Times New Roman" panose="02020603050405020304" pitchFamily="18" charset="0"/>
                <a:cs typeface="Times New Roman" panose="02020603050405020304" pitchFamily="18" charset="0"/>
              </a:rPr>
              <a:t>Примеры кодов ответов, которые клиент может получить от сервера, и поясняющие сообщения приведены в таблице 2.</a:t>
            </a:r>
          </a:p>
        </p:txBody>
      </p:sp>
    </p:spTree>
    <p:extLst>
      <p:ext uri="{BB962C8B-B14F-4D97-AF65-F5344CB8AC3E}">
        <p14:creationId xmlns:p14="http://schemas.microsoft.com/office/powerpoint/2010/main" val="330746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54050907"/>
              </p:ext>
            </p:extLst>
          </p:nvPr>
        </p:nvGraphicFramePr>
        <p:xfrm>
          <a:off x="0" y="332656"/>
          <a:ext cx="9036496" cy="6583275"/>
        </p:xfrm>
        <a:graphic>
          <a:graphicData uri="http://schemas.openxmlformats.org/drawingml/2006/table">
            <a:tbl>
              <a:tblPr firstRow="1" firstCol="1" bandRow="1">
                <a:tableStyleId>{5C22544A-7EE6-4342-B048-85BDC9FD1C3A}</a:tableStyleId>
              </a:tblPr>
              <a:tblGrid>
                <a:gridCol w="683568"/>
                <a:gridCol w="1872208"/>
                <a:gridCol w="6480720"/>
              </a:tblGrid>
              <a:tr h="167628">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Код</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Расшифровка</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Интерпретация</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335256">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100</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err="1">
                          <a:effectLst/>
                          <a:latin typeface="Times New Roman" panose="02020603050405020304" pitchFamily="18" charset="0"/>
                          <a:cs typeface="Times New Roman" panose="02020603050405020304" pitchFamily="18" charset="0"/>
                        </a:rPr>
                        <a:t>Continue</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Часть запроса принята, и сервер ожидает от клиента продолжения запроса</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335256">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200</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OK</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Запрос успешно обработан, и в ответе клиенту передаются данные, указанные в запросе</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167628">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201</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Created	</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В результате обработки запроса был создан новый ресурс</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502885">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202</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Accepted</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Запрос принят сервером, но обработка его не окончена. Данный код ответа не гарантирует, что запрос будет обработан без ошибок.</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335256">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206</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Partial Content</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Сервер возвращает часть ресурса в ответ на запрос, содержавший поле заголовка </a:t>
                      </a:r>
                      <a:r>
                        <a:rPr lang="ru-RU" sz="1550" dirty="0" err="1">
                          <a:effectLst/>
                          <a:latin typeface="Times New Roman" panose="02020603050405020304" pitchFamily="18" charset="0"/>
                          <a:cs typeface="Times New Roman" panose="02020603050405020304" pitchFamily="18" charset="0"/>
                        </a:rPr>
                        <a:t>Range</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502885">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301</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Multiple Choice</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smtClean="0">
                          <a:effectLst/>
                          <a:latin typeface="Times New Roman" panose="02020603050405020304" pitchFamily="18" charset="0"/>
                          <a:cs typeface="Times New Roman" panose="02020603050405020304" pitchFamily="18" charset="0"/>
                        </a:rPr>
                        <a:t>Запрос </a:t>
                      </a:r>
                      <a:r>
                        <a:rPr lang="ru-RU" sz="1550" dirty="0">
                          <a:effectLst/>
                          <a:latin typeface="Times New Roman" panose="02020603050405020304" pitchFamily="18" charset="0"/>
                          <a:cs typeface="Times New Roman" panose="02020603050405020304" pitchFamily="18" charset="0"/>
                        </a:rPr>
                        <a:t>указывает более чем на один ресурс. В теле ответа могут содержаться указания на то, как правильно идентифицировать запрашиваемый ресурс</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167628">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302</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Moved Permanently</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Затребованный ресурс больше не располагается на сервере</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167628">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302</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Moved Temporarily</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Затребованный ресурс временно изменил свой адрес</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167628">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400</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Bad Request</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В запросе клиента обнаружена синтаксическая ошибка</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265872">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403</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Forbidden</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Имеющийся на сервере ресурс недоступен для данного пользователя</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167628">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404</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Not Found</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Ресурс, указанный клиентом, на сервере отсутствует</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167628">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405</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Method Not Allowed</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Сервер не поддерживает метод, указанный в запросе</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167628">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500</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Internal Server Error</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Один из компонентов сервера работает некорректно</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335256">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501</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Not Implemented</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Функциональных возможностей сервера недостаточно, чтобы выполнить запрос клиента</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167628">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503</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Service Unavailable</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Служба временно недоступна</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r h="335256">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505</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a:effectLst/>
                          <a:latin typeface="Times New Roman" panose="02020603050405020304" pitchFamily="18" charset="0"/>
                          <a:cs typeface="Times New Roman" panose="02020603050405020304" pitchFamily="18" charset="0"/>
                        </a:rPr>
                        <a:t>HTTP Version not Supported</a:t>
                      </a:r>
                      <a:endParaRPr lang="ru-RU" sz="1550">
                        <a:effectLst/>
                        <a:latin typeface="Times New Roman" panose="02020603050405020304" pitchFamily="18" charset="0"/>
                        <a:ea typeface="Calibri"/>
                        <a:cs typeface="Times New Roman" panose="02020603050405020304" pitchFamily="18" charset="0"/>
                      </a:endParaRPr>
                    </a:p>
                  </a:txBody>
                  <a:tcPr marL="59631" marR="59631" marT="0" marB="0"/>
                </a:tc>
                <a:tc>
                  <a:txBody>
                    <a:bodyPr/>
                    <a:lstStyle/>
                    <a:p>
                      <a:pPr>
                        <a:lnSpc>
                          <a:spcPct val="115000"/>
                        </a:lnSpc>
                        <a:spcAft>
                          <a:spcPts val="0"/>
                        </a:spcAft>
                      </a:pPr>
                      <a:r>
                        <a:rPr lang="ru-RU" sz="1550" dirty="0">
                          <a:effectLst/>
                          <a:latin typeface="Times New Roman" panose="02020603050405020304" pitchFamily="18" charset="0"/>
                          <a:cs typeface="Times New Roman" panose="02020603050405020304" pitchFamily="18" charset="0"/>
                        </a:rPr>
                        <a:t>Версия HTTP, указанная в запросе, не поддерживается сервером</a:t>
                      </a:r>
                      <a:endParaRPr lang="ru-RU" sz="1550" dirty="0">
                        <a:effectLst/>
                        <a:latin typeface="Times New Roman" panose="02020603050405020304" pitchFamily="18" charset="0"/>
                        <a:ea typeface="Calibri"/>
                        <a:cs typeface="Times New Roman" panose="02020603050405020304" pitchFamily="18" charset="0"/>
                      </a:endParaRPr>
                    </a:p>
                  </a:txBody>
                  <a:tcPr marL="59631" marR="59631" marT="0" marB="0"/>
                </a:tc>
              </a:tr>
            </a:tbl>
          </a:graphicData>
        </a:graphic>
      </p:graphicFrame>
      <p:sp>
        <p:nvSpPr>
          <p:cNvPr id="5" name="Rectangle 2"/>
          <p:cNvSpPr>
            <a:spLocks noChangeArrowheads="1"/>
          </p:cNvSpPr>
          <p:nvPr/>
        </p:nvSpPr>
        <p:spPr bwMode="auto">
          <a:xfrm>
            <a:off x="179512" y="17130"/>
            <a:ext cx="792088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Таблица 2. Классы кодов ответа сервера</a:t>
            </a:r>
            <a:endParaRPr kumimoji="0" lang="ru-RU"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746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554866443"/>
              </p:ext>
            </p:extLst>
          </p:nvPr>
        </p:nvGraphicFramePr>
        <p:xfrm>
          <a:off x="251520" y="1549864"/>
          <a:ext cx="8712968" cy="5047488"/>
        </p:xfrm>
        <a:graphic>
          <a:graphicData uri="http://schemas.openxmlformats.org/drawingml/2006/table">
            <a:tbl>
              <a:tblPr firstRow="1" firstCol="1" bandRow="1">
                <a:tableStyleId>{5C22544A-7EE6-4342-B048-85BDC9FD1C3A}</a:tableStyleId>
              </a:tblPr>
              <a:tblGrid>
                <a:gridCol w="2292263"/>
                <a:gridCol w="6420705"/>
              </a:tblGrid>
              <a:tr h="0">
                <a:tc>
                  <a:txBody>
                    <a:bodyPr/>
                    <a:lstStyle/>
                    <a:p>
                      <a:pPr>
                        <a:lnSpc>
                          <a:spcPct val="115000"/>
                        </a:lnSpc>
                        <a:spcAft>
                          <a:spcPts val="0"/>
                        </a:spcAft>
                      </a:pPr>
                      <a:r>
                        <a:rPr lang="ru-RU" sz="1800" dirty="0">
                          <a:effectLst/>
                          <a:latin typeface="Times New Roman" panose="02020603050405020304" pitchFamily="18" charset="0"/>
                          <a:cs typeface="Times New Roman" panose="02020603050405020304" pitchFamily="18" charset="0"/>
                        </a:rPr>
                        <a:t>Имя поля</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Описание содержимого</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dirty="0" err="1">
                          <a:effectLst/>
                          <a:latin typeface="Times New Roman" panose="02020603050405020304" pitchFamily="18" charset="0"/>
                          <a:cs typeface="Times New Roman" panose="02020603050405020304" pitchFamily="18" charset="0"/>
                        </a:rPr>
                        <a:t>Server</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Имя и номер версии сервера</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dirty="0" err="1">
                          <a:effectLst/>
                          <a:latin typeface="Times New Roman" panose="02020603050405020304" pitchFamily="18" charset="0"/>
                          <a:cs typeface="Times New Roman" panose="02020603050405020304" pitchFamily="18" charset="0"/>
                        </a:rPr>
                        <a:t>Age</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Время в секундах, прошедшее с момента создания ресурса</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dirty="0" err="1">
                          <a:effectLst/>
                          <a:latin typeface="Times New Roman" panose="02020603050405020304" pitchFamily="18" charset="0"/>
                          <a:cs typeface="Times New Roman" panose="02020603050405020304" pitchFamily="18" charset="0"/>
                        </a:rPr>
                        <a:t>Allow</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Список методов, допустимых для данного ресурса</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dirty="0" err="1">
                          <a:effectLst/>
                          <a:latin typeface="Times New Roman" panose="02020603050405020304" pitchFamily="18" charset="0"/>
                          <a:cs typeface="Times New Roman" panose="02020603050405020304" pitchFamily="18" charset="0"/>
                        </a:rPr>
                        <a:t>Content-Language</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Языки, которые должен поддерживать клиент для того, чтобы корректно отобразить передаваемый ресурс</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dirty="0" err="1">
                          <a:effectLst/>
                          <a:latin typeface="Times New Roman" panose="02020603050405020304" pitchFamily="18" charset="0"/>
                          <a:cs typeface="Times New Roman" panose="02020603050405020304" pitchFamily="18" charset="0"/>
                        </a:rPr>
                        <a:t>Content-Type</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cs typeface="Times New Roman" panose="02020603050405020304" pitchFamily="18" charset="0"/>
                        </a:rPr>
                        <a:t>MIME-тип данных, содержащихся в теле ответа сервера</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Content-Length</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cs typeface="Times New Roman" panose="02020603050405020304" pitchFamily="18" charset="0"/>
                        </a:rPr>
                        <a:t>Число символов, содержащихся в теле ответа сервера</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Last-Modified</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cs typeface="Times New Roman" panose="02020603050405020304" pitchFamily="18" charset="0"/>
                        </a:rPr>
                        <a:t>Дата и время последнего изменения ресурса</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Date</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cs typeface="Times New Roman" panose="02020603050405020304" pitchFamily="18" charset="0"/>
                        </a:rPr>
                        <a:t>Дата и время, определяющие момент генерации ответа</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Expires</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cs typeface="Times New Roman" panose="02020603050405020304" pitchFamily="18" charset="0"/>
                        </a:rPr>
                        <a:t>Дата и время, определяющие момент, после которого информация, переданная клиенту, считается устаревшей</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Location</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cs typeface="Times New Roman" panose="02020603050405020304" pitchFamily="18" charset="0"/>
                        </a:rPr>
                        <a:t>В этом поле указывается реальное расположение ресурса. Оно используется для перенаправления запроса</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800">
                          <a:effectLst/>
                          <a:latin typeface="Times New Roman" panose="02020603050405020304" pitchFamily="18" charset="0"/>
                          <a:cs typeface="Times New Roman" panose="02020603050405020304" pitchFamily="18" charset="0"/>
                        </a:rPr>
                        <a:t>Cache-Control</a:t>
                      </a:r>
                      <a:endParaRPr lang="ru-RU" sz="18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cs typeface="Times New Roman" panose="02020603050405020304" pitchFamily="18" charset="0"/>
                        </a:rPr>
                        <a:t>Директивы управления кэшированием. Например, </a:t>
                      </a:r>
                      <a:r>
                        <a:rPr lang="ru-RU" sz="1800" dirty="0" err="1">
                          <a:effectLst/>
                          <a:latin typeface="Times New Roman" panose="02020603050405020304" pitchFamily="18" charset="0"/>
                          <a:cs typeface="Times New Roman" panose="02020603050405020304" pitchFamily="18" charset="0"/>
                        </a:rPr>
                        <a:t>no</a:t>
                      </a:r>
                      <a:r>
                        <a:rPr lang="ru-RU" sz="1800" dirty="0">
                          <a:effectLst/>
                          <a:latin typeface="Times New Roman" panose="02020603050405020304" pitchFamily="18" charset="0"/>
                          <a:cs typeface="Times New Roman" panose="02020603050405020304" pitchFamily="18" charset="0"/>
                        </a:rPr>
                        <a:t> - </a:t>
                      </a:r>
                      <a:r>
                        <a:rPr lang="ru-RU" sz="1800" dirty="0" err="1">
                          <a:effectLst/>
                          <a:latin typeface="Times New Roman" panose="02020603050405020304" pitchFamily="18" charset="0"/>
                          <a:cs typeface="Times New Roman" panose="02020603050405020304" pitchFamily="18" charset="0"/>
                        </a:rPr>
                        <a:t>cache</a:t>
                      </a:r>
                      <a:r>
                        <a:rPr lang="ru-RU" sz="1800" dirty="0">
                          <a:effectLst/>
                          <a:latin typeface="Times New Roman" panose="02020603050405020304" pitchFamily="18" charset="0"/>
                          <a:cs typeface="Times New Roman" panose="02020603050405020304" pitchFamily="18" charset="0"/>
                        </a:rPr>
                        <a:t> означает, что данные не должны кэшироваться</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tc>
              </a:tr>
            </a:tbl>
          </a:graphicData>
        </a:graphic>
      </p:graphicFrame>
      <p:sp>
        <p:nvSpPr>
          <p:cNvPr id="5" name="Rectangle 1"/>
          <p:cNvSpPr>
            <a:spLocks noChangeArrowheads="1"/>
          </p:cNvSpPr>
          <p:nvPr/>
        </p:nvSpPr>
        <p:spPr bwMode="auto">
          <a:xfrm>
            <a:off x="127007" y="8350"/>
            <a:ext cx="8928992"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В ответе используется такая же структура полей заголовка, как и в запросе клиента. Поля заголовка предназначены для того, чтобы уточнить ответ сервера клиенту. Описание некоторых из полей, которые можно встретить в заголовке ответа сервера, приведено в таблице 3.</a:t>
            </a:r>
            <a:endParaRPr kumimoji="0" lang="ru-RU"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 Таблица 3. Поля заголовка ответа веб-сервера.</a:t>
            </a:r>
            <a:endParaRPr kumimoji="0" lang="ru-RU"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5512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88640"/>
            <a:ext cx="8568952" cy="2308324"/>
          </a:xfrm>
          <a:prstGeom prst="rect">
            <a:avLst/>
          </a:prstGeom>
        </p:spPr>
        <p:txBody>
          <a:bodyPr wrap="square">
            <a:spAutoFit/>
          </a:bodyPr>
          <a:lstStyle/>
          <a:p>
            <a:pPr indent="396000" algn="just"/>
            <a:r>
              <a:rPr lang="ru-RU" dirty="0">
                <a:latin typeface="Times New Roman" panose="02020603050405020304" pitchFamily="18" charset="0"/>
                <a:cs typeface="Times New Roman" panose="02020603050405020304" pitchFamily="18" charset="0"/>
              </a:rPr>
              <a:t>В теле ответа содержится код ресурса, передаваемого клиенту в ответ на запрос. Это не обязательно должен быть HTML-текст веб-страницы. В составе ответа могут передаваться изображение, аудио-файл, фрагмент видеоинформации, а также любой другой тип данных, поддерживаемых клиентом. О том, как следует обрабатывать полученный ресурс, клиенту сообщает содержимое поля заголовка </a:t>
            </a:r>
            <a:r>
              <a:rPr lang="ru-RU" dirty="0" err="1">
                <a:latin typeface="Times New Roman" panose="02020603050405020304" pitchFamily="18" charset="0"/>
                <a:cs typeface="Times New Roman" panose="02020603050405020304" pitchFamily="18" charset="0"/>
              </a:rPr>
              <a:t>Content</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type</a:t>
            </a:r>
            <a:r>
              <a:rPr lang="ru-RU" dirty="0">
                <a:latin typeface="Times New Roman" panose="02020603050405020304" pitchFamily="18" charset="0"/>
                <a:cs typeface="Times New Roman" panose="02020603050405020304" pitchFamily="18" charset="0"/>
              </a:rPr>
              <a:t>.</a:t>
            </a:r>
          </a:p>
          <a:p>
            <a:pPr indent="396000" algn="just"/>
            <a:r>
              <a:rPr lang="ru-RU" dirty="0">
                <a:latin typeface="Times New Roman" panose="02020603050405020304" pitchFamily="18" charset="0"/>
                <a:cs typeface="Times New Roman" panose="02020603050405020304" pitchFamily="18" charset="0"/>
              </a:rPr>
              <a:t> </a:t>
            </a:r>
          </a:p>
          <a:p>
            <a:pPr indent="396000" algn="just"/>
            <a:r>
              <a:rPr lang="ru-RU" dirty="0">
                <a:latin typeface="Times New Roman" panose="02020603050405020304" pitchFamily="18" charset="0"/>
                <a:cs typeface="Times New Roman" panose="02020603050405020304" pitchFamily="18" charset="0"/>
              </a:rPr>
              <a:t>Ниже представлен пример ответа сервера на запрос, приведенный в предыдущем </a:t>
            </a:r>
            <a:r>
              <a:rPr lang="ru-RU" dirty="0" smtClean="0">
                <a:latin typeface="Times New Roman" panose="02020603050405020304" pitchFamily="18" charset="0"/>
                <a:cs typeface="Times New Roman" panose="02020603050405020304" pitchFamily="18" charset="0"/>
              </a:rPr>
              <a:t>примере. </a:t>
            </a:r>
            <a:r>
              <a:rPr lang="ru-RU" dirty="0">
                <a:latin typeface="Times New Roman" panose="02020603050405020304" pitchFamily="18" charset="0"/>
                <a:cs typeface="Times New Roman" panose="02020603050405020304" pitchFamily="18" charset="0"/>
              </a:rPr>
              <a:t>В теле ответа содержится исходный текст HTML-документа.</a:t>
            </a:r>
          </a:p>
        </p:txBody>
      </p:sp>
      <p:sp>
        <p:nvSpPr>
          <p:cNvPr id="5" name="Прямоугольник 4"/>
          <p:cNvSpPr/>
          <p:nvPr/>
        </p:nvSpPr>
        <p:spPr>
          <a:xfrm>
            <a:off x="179512" y="2551432"/>
            <a:ext cx="5400600" cy="4247317"/>
          </a:xfrm>
          <a:prstGeom prst="rect">
            <a:avLst/>
          </a:prstGeom>
        </p:spPr>
        <p:txBody>
          <a:bodyPr wrap="square">
            <a:spAutoFit/>
          </a:bodyPr>
          <a:lstStyle/>
          <a:p>
            <a:r>
              <a:rPr lang="ru-RU" dirty="0">
                <a:latin typeface="Times New Roman" panose="02020603050405020304" pitchFamily="18" charset="0"/>
                <a:cs typeface="Times New Roman" panose="02020603050405020304" pitchFamily="18" charset="0"/>
              </a:rPr>
              <a:t>HTTP/1.1 200 OK</a:t>
            </a:r>
          </a:p>
          <a:p>
            <a:r>
              <a:rPr lang="ru-RU" dirty="0" err="1">
                <a:latin typeface="Times New Roman" panose="02020603050405020304" pitchFamily="18" charset="0"/>
                <a:cs typeface="Times New Roman" panose="02020603050405020304" pitchFamily="18" charset="0"/>
              </a:rPr>
              <a:t>Server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Microsoft</a:t>
            </a:r>
            <a:r>
              <a:rPr lang="ru-RU" dirty="0">
                <a:latin typeface="Times New Roman" panose="02020603050405020304" pitchFamily="18" charset="0"/>
                <a:cs typeface="Times New Roman" panose="02020603050405020304" pitchFamily="18" charset="0"/>
              </a:rPr>
              <a:t>-IIS/5.1</a:t>
            </a:r>
          </a:p>
          <a:p>
            <a:r>
              <a:rPr lang="en-US" dirty="0">
                <a:latin typeface="Times New Roman" panose="02020603050405020304" pitchFamily="18" charset="0"/>
                <a:cs typeface="Times New Roman" panose="02020603050405020304" pitchFamily="18" charset="0"/>
              </a:rPr>
              <a:t>X-Powered-By: ASP.NET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Date: Mon, 20 OCT 2008 11:25:56 GMT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Content-Type: text/html</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Accept-Ranges: bytes</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Last-Modified: Sat, 18 Oct 2008 15:05:44 GMT</a:t>
            </a:r>
            <a:endParaRPr lang="ru-RU"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ETag</a:t>
            </a:r>
            <a:r>
              <a:rPr lang="en-US" dirty="0">
                <a:latin typeface="Times New Roman" panose="02020603050405020304" pitchFamily="18" charset="0"/>
                <a:cs typeface="Times New Roman" panose="02020603050405020304" pitchFamily="18" charset="0"/>
              </a:rPr>
              <a:t>: "b66a667f948c92:8a5"</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Content-Length: 426</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&lt;html&gt;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&lt;body</a:t>
            </a:r>
            <a:r>
              <a:rPr lang="en-US" dirty="0" smtClean="0">
                <a:latin typeface="Times New Roman" panose="02020603050405020304" pitchFamily="18" charset="0"/>
                <a:cs typeface="Times New Roman" panose="02020603050405020304" pitchFamily="18" charset="0"/>
              </a:rPr>
              <a:t>&gt;</a:t>
            </a:r>
            <a:r>
              <a:rPr lang="ru-RU"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&lt;</a:t>
            </a:r>
            <a:r>
              <a:rPr lang="en-US" dirty="0">
                <a:latin typeface="Times New Roman" panose="02020603050405020304" pitchFamily="18" charset="0"/>
                <a:cs typeface="Times New Roman" panose="02020603050405020304" pitchFamily="18" charset="0"/>
              </a:rPr>
              <a:t>form action='http://localhost/Scripts/test.pl'&gt;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&lt;p&gt;Operand1: &lt;input type='text' name='A'&gt;&lt;/p&gt;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&lt;p&gt;Operand2: &lt;input type='text' name='B'&gt;&lt;/p&gt;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&lt;p&gt;Operation:&lt;</a:t>
            </a:r>
            <a:r>
              <a:rPr lang="en-US" dirty="0" err="1">
                <a:latin typeface="Times New Roman" panose="02020603050405020304" pitchFamily="18" charset="0"/>
                <a:cs typeface="Times New Roman" panose="02020603050405020304" pitchFamily="18" charset="0"/>
              </a:rPr>
              <a:t>br</a:t>
            </a:r>
            <a:r>
              <a:rPr lang="en-US" dirty="0" smtClean="0">
                <a:latin typeface="Times New Roman" panose="02020603050405020304" pitchFamily="18" charset="0"/>
                <a:cs typeface="Times New Roman" panose="02020603050405020304" pitchFamily="18" charset="0"/>
              </a:rPr>
              <a:t>&gt;</a:t>
            </a:r>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5472902" y="3212976"/>
            <a:ext cx="3671098" cy="313932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&lt;select name='op'&gt;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&lt;option value='+'&gt;+&lt;/option&gt;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&lt;option value='-'&gt;-&lt;/option&gt;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&lt;option value='*'&gt;*&lt;/option&gt;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&lt;option value='/'&gt;/&lt;/option&gt;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&lt;select&gt;&lt;/p&gt;</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&lt;input type='submit' value='Calculate!'&gt;</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&lt;/</a:t>
            </a:r>
            <a:r>
              <a:rPr lang="ru-RU" dirty="0" err="1">
                <a:latin typeface="Times New Roman" panose="02020603050405020304" pitchFamily="18" charset="0"/>
                <a:cs typeface="Times New Roman" panose="02020603050405020304" pitchFamily="18" charset="0"/>
              </a:rPr>
              <a:t>from</a:t>
            </a:r>
            <a:r>
              <a:rPr lang="ru-RU" dirty="0">
                <a:latin typeface="Times New Roman" panose="02020603050405020304" pitchFamily="18" charset="0"/>
                <a:cs typeface="Times New Roman" panose="02020603050405020304" pitchFamily="18" charset="0"/>
              </a:rPr>
              <a:t>&gt;</a:t>
            </a:r>
          </a:p>
          <a:p>
            <a:r>
              <a:rPr lang="ru-RU" dirty="0">
                <a:latin typeface="Times New Roman" panose="02020603050405020304" pitchFamily="18" charset="0"/>
                <a:cs typeface="Times New Roman" panose="02020603050405020304" pitchFamily="18" charset="0"/>
              </a:rPr>
              <a:t>&lt;/</a:t>
            </a:r>
            <a:r>
              <a:rPr lang="ru-RU" dirty="0" err="1">
                <a:latin typeface="Times New Roman" panose="02020603050405020304" pitchFamily="18" charset="0"/>
                <a:cs typeface="Times New Roman" panose="02020603050405020304" pitchFamily="18" charset="0"/>
              </a:rPr>
              <a:t>body</a:t>
            </a:r>
            <a:r>
              <a:rPr lang="ru-RU" dirty="0">
                <a:latin typeface="Times New Roman" panose="02020603050405020304" pitchFamily="18" charset="0"/>
                <a:cs typeface="Times New Roman" panose="02020603050405020304" pitchFamily="18" charset="0"/>
              </a:rPr>
              <a:t>&gt;</a:t>
            </a:r>
          </a:p>
          <a:p>
            <a:r>
              <a:rPr lang="ru-RU" dirty="0">
                <a:latin typeface="Times New Roman" panose="02020603050405020304" pitchFamily="18" charset="0"/>
                <a:cs typeface="Times New Roman" panose="02020603050405020304" pitchFamily="18" charset="0"/>
              </a:rPr>
              <a:t>&lt;/</a:t>
            </a:r>
            <a:r>
              <a:rPr lang="ru-RU" dirty="0" err="1">
                <a:latin typeface="Times New Roman" panose="02020603050405020304" pitchFamily="18" charset="0"/>
                <a:cs typeface="Times New Roman" panose="02020603050405020304" pitchFamily="18" charset="0"/>
              </a:rPr>
              <a:t>html</a:t>
            </a:r>
            <a:r>
              <a:rPr lang="ru-RU" dirty="0">
                <a:latin typeface="Times New Roman" panose="02020603050405020304" pitchFamily="18" charset="0"/>
                <a:cs typeface="Times New Roman" panose="02020603050405020304" pitchFamily="18" charset="0"/>
              </a:rPr>
              <a:t>&gt;</a:t>
            </a:r>
          </a:p>
        </p:txBody>
      </p:sp>
    </p:spTree>
    <p:extLst>
      <p:ext uri="{BB962C8B-B14F-4D97-AF65-F5344CB8AC3E}">
        <p14:creationId xmlns:p14="http://schemas.microsoft.com/office/powerpoint/2010/main" val="84940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150887"/>
            <a:ext cx="8784976" cy="5847755"/>
          </a:xfrm>
          <a:prstGeom prst="rect">
            <a:avLst/>
          </a:prstGeom>
        </p:spPr>
        <p:txBody>
          <a:bodyPr wrap="square">
            <a:spAutoFit/>
          </a:bodyPr>
          <a:lstStyle/>
          <a:p>
            <a:pPr indent="396000" algn="just"/>
            <a:r>
              <a:rPr lang="ru-RU" sz="2200" dirty="0">
                <a:latin typeface="Times New Roman" panose="02020603050405020304" pitchFamily="18" charset="0"/>
                <a:cs typeface="Times New Roman" panose="02020603050405020304" pitchFamily="18" charset="0"/>
              </a:rPr>
              <a:t>Поля заголовка и тело сообщения могут отсутствовать, но строка состояния является обязательным элементом, так как указывает на тип запроса/ответа.</a:t>
            </a:r>
          </a:p>
          <a:p>
            <a:pPr indent="396000" algn="just"/>
            <a:r>
              <a:rPr lang="ru-RU" sz="2200" dirty="0">
                <a:latin typeface="Times New Roman" panose="02020603050405020304" pitchFamily="18" charset="0"/>
                <a:cs typeface="Times New Roman" panose="02020603050405020304" pitchFamily="18" charset="0"/>
              </a:rPr>
              <a:t> </a:t>
            </a:r>
          </a:p>
          <a:p>
            <a:pPr indent="396000" algn="just"/>
            <a:r>
              <a:rPr lang="ru-RU" sz="2200" dirty="0">
                <a:latin typeface="Times New Roman" panose="02020603050405020304" pitchFamily="18" charset="0"/>
                <a:cs typeface="Times New Roman" panose="02020603050405020304" pitchFamily="18" charset="0"/>
              </a:rPr>
              <a:t>Поле с именем </a:t>
            </a:r>
            <a:r>
              <a:rPr lang="ru-RU" sz="2200" dirty="0" err="1">
                <a:latin typeface="Times New Roman" panose="02020603050405020304" pitchFamily="18" charset="0"/>
                <a:cs typeface="Times New Roman" panose="02020603050405020304" pitchFamily="18" charset="0"/>
              </a:rPr>
              <a:t>Content-type</a:t>
            </a:r>
            <a:r>
              <a:rPr lang="ru-RU" sz="2200" dirty="0">
                <a:latin typeface="Times New Roman" panose="02020603050405020304" pitchFamily="18" charset="0"/>
                <a:cs typeface="Times New Roman" panose="02020603050405020304" pitchFamily="18" charset="0"/>
              </a:rPr>
              <a:t> может встречаться как в запросе клиента, так и в ответе сервера. В качестве значения этого поля указывается MIME -тип содержимого запроса или ответа. MIME -тип также передается в поле заголовка </a:t>
            </a:r>
            <a:r>
              <a:rPr lang="ru-RU" sz="2200" dirty="0" err="1">
                <a:latin typeface="Times New Roman" panose="02020603050405020304" pitchFamily="18" charset="0"/>
                <a:cs typeface="Times New Roman" panose="02020603050405020304" pitchFamily="18" charset="0"/>
              </a:rPr>
              <a:t>Accept</a:t>
            </a:r>
            <a:r>
              <a:rPr lang="ru-RU" sz="2200" dirty="0">
                <a:latin typeface="Times New Roman" panose="02020603050405020304" pitchFamily="18" charset="0"/>
                <a:cs typeface="Times New Roman" panose="02020603050405020304" pitchFamily="18" charset="0"/>
              </a:rPr>
              <a:t>, присутствующего в запросе.</a:t>
            </a:r>
          </a:p>
          <a:p>
            <a:pPr indent="396000" algn="just"/>
            <a:r>
              <a:rPr lang="ru-RU" sz="2200" dirty="0">
                <a:latin typeface="Times New Roman" panose="02020603050405020304" pitchFamily="18" charset="0"/>
                <a:cs typeface="Times New Roman" panose="02020603050405020304" pitchFamily="18" charset="0"/>
              </a:rPr>
              <a:t> </a:t>
            </a:r>
          </a:p>
          <a:p>
            <a:pPr indent="396000" algn="just"/>
            <a:r>
              <a:rPr lang="ru-RU" sz="2200" dirty="0">
                <a:latin typeface="Times New Roman" panose="02020603050405020304" pitchFamily="18" charset="0"/>
                <a:cs typeface="Times New Roman" panose="02020603050405020304" pitchFamily="18" charset="0"/>
              </a:rPr>
              <a:t>Спецификация MIME (</a:t>
            </a:r>
            <a:r>
              <a:rPr lang="ru-RU" sz="2200" dirty="0" err="1">
                <a:latin typeface="Times New Roman" panose="02020603050405020304" pitchFamily="18" charset="0"/>
                <a:cs typeface="Times New Roman" panose="02020603050405020304" pitchFamily="18" charset="0"/>
              </a:rPr>
              <a:t>Multipurpose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Internet</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Mail</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Extension</a:t>
            </a:r>
            <a:r>
              <a:rPr lang="ru-RU" sz="2200" dirty="0">
                <a:latin typeface="Times New Roman" panose="02020603050405020304" pitchFamily="18" charset="0"/>
                <a:cs typeface="Times New Roman" panose="02020603050405020304" pitchFamily="18" charset="0"/>
              </a:rPr>
              <a:t> — многоцелевое почтовое расширение </a:t>
            </a:r>
            <a:r>
              <a:rPr lang="ru-RU" sz="2200" dirty="0" err="1">
                <a:latin typeface="Times New Roman" panose="02020603050405020304" pitchFamily="18" charset="0"/>
                <a:cs typeface="Times New Roman" panose="02020603050405020304" pitchFamily="18" charset="0"/>
              </a:rPr>
              <a:t>Internet</a:t>
            </a:r>
            <a:r>
              <a:rPr lang="ru-RU" sz="2200" dirty="0">
                <a:latin typeface="Times New Roman" panose="02020603050405020304" pitchFamily="18" charset="0"/>
                <a:cs typeface="Times New Roman" panose="02020603050405020304" pitchFamily="18" charset="0"/>
              </a:rPr>
              <a:t>) первоначально была разработана для того, чтобы обеспечить передачу различных форматов данных в составе электронных писем. </a:t>
            </a:r>
            <a:r>
              <a:rPr lang="ru-RU" sz="2200" dirty="0" smtClean="0">
                <a:latin typeface="Times New Roman" panose="02020603050405020304" pitchFamily="18" charset="0"/>
                <a:cs typeface="Times New Roman" panose="02020603050405020304" pitchFamily="18" charset="0"/>
              </a:rPr>
              <a:t> Стандарт </a:t>
            </a:r>
            <a:r>
              <a:rPr lang="ru-RU" sz="2200" dirty="0">
                <a:latin typeface="Times New Roman" panose="02020603050405020304" pitchFamily="18" charset="0"/>
                <a:cs typeface="Times New Roman" panose="02020603050405020304" pitchFamily="18" charset="0"/>
              </a:rPr>
              <a:t>MIME разработан как расширяемая спецификация, в которой подразумевается, что число типов данных будет расти по мере развития форм представления данных. Каждый новый тип в обязательном порядке должен быть зарегистрирован в IANA (</a:t>
            </a:r>
            <a:r>
              <a:rPr lang="ru-RU" sz="2200" dirty="0" err="1">
                <a:latin typeface="Times New Roman" panose="02020603050405020304" pitchFamily="18" charset="0"/>
                <a:cs typeface="Times New Roman" panose="02020603050405020304" pitchFamily="18" charset="0"/>
              </a:rPr>
              <a:t>Internet</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Assigned</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Numbers</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Authority</a:t>
            </a:r>
            <a:r>
              <a:rPr lang="ru-RU" sz="2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946247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16632"/>
            <a:ext cx="8712968" cy="6186309"/>
          </a:xfrm>
          <a:prstGeom prst="rect">
            <a:avLst/>
          </a:prstGeom>
        </p:spPr>
        <p:txBody>
          <a:bodyPr wrap="square">
            <a:spAutoFit/>
          </a:bodyPr>
          <a:lstStyle/>
          <a:p>
            <a:pPr indent="396000" algn="just"/>
            <a:r>
              <a:rPr lang="ru-RU" sz="2200" dirty="0">
                <a:latin typeface="Times New Roman" panose="02020603050405020304" pitchFamily="18" charset="0"/>
                <a:cs typeface="Times New Roman" panose="02020603050405020304" pitchFamily="18" charset="0"/>
              </a:rPr>
              <a:t>В соответствии со спецификацией MIME, для описания формата данных используются тип и подтип. Тип определяет, к какому классу относится формат содержимого HTTP-запроса или HTTP-ответа. Подтип уточняет формат. </a:t>
            </a:r>
            <a:endParaRPr lang="ru-RU" sz="2200" dirty="0" smtClean="0">
              <a:latin typeface="Times New Roman" panose="02020603050405020304" pitchFamily="18" charset="0"/>
              <a:cs typeface="Times New Roman" panose="02020603050405020304" pitchFamily="18" charset="0"/>
            </a:endParaRPr>
          </a:p>
          <a:p>
            <a:pPr indent="396000" algn="just"/>
            <a:r>
              <a:rPr lang="ru-RU" sz="2200" dirty="0" smtClean="0">
                <a:latin typeface="Times New Roman" panose="02020603050405020304" pitchFamily="18" charset="0"/>
                <a:cs typeface="Times New Roman" panose="02020603050405020304" pitchFamily="18" charset="0"/>
              </a:rPr>
              <a:t>Тип </a:t>
            </a:r>
            <a:r>
              <a:rPr lang="ru-RU" sz="2200" dirty="0">
                <a:latin typeface="Times New Roman" panose="02020603050405020304" pitchFamily="18" charset="0"/>
                <a:cs typeface="Times New Roman" panose="02020603050405020304" pitchFamily="18" charset="0"/>
              </a:rPr>
              <a:t>и подтип отделяются друг от друга косой чертой:</a:t>
            </a:r>
          </a:p>
          <a:p>
            <a:pPr indent="396000" algn="just"/>
            <a:r>
              <a:rPr lang="ru-RU" sz="2200" dirty="0">
                <a:solidFill>
                  <a:srgbClr val="FF0000"/>
                </a:solidFill>
                <a:latin typeface="Times New Roman" panose="02020603050405020304" pitchFamily="18" charset="0"/>
                <a:cs typeface="Times New Roman" panose="02020603050405020304" pitchFamily="18" charset="0"/>
              </a:rPr>
              <a:t>тип/подтип</a:t>
            </a:r>
          </a:p>
          <a:p>
            <a:pPr indent="396000" algn="just"/>
            <a:r>
              <a:rPr lang="ru-RU" sz="2200" dirty="0">
                <a:latin typeface="Times New Roman" panose="02020603050405020304" pitchFamily="18" charset="0"/>
                <a:cs typeface="Times New Roman" panose="02020603050405020304" pitchFamily="18" charset="0"/>
              </a:rPr>
              <a:t> </a:t>
            </a:r>
          </a:p>
          <a:p>
            <a:pPr indent="396000" algn="just"/>
            <a:r>
              <a:rPr lang="ru-RU" sz="2200" dirty="0">
                <a:latin typeface="Times New Roman" panose="02020603050405020304" pitchFamily="18" charset="0"/>
                <a:cs typeface="Times New Roman" panose="02020603050405020304" pitchFamily="18" charset="0"/>
              </a:rPr>
              <a:t>Поскольку в подавляющем большинстве случаев в ответ на запрос клиента сервер возвращает исходный текст HTML-документа, то в поле </a:t>
            </a:r>
            <a:r>
              <a:rPr lang="ru-RU" sz="2200" dirty="0" err="1">
                <a:latin typeface="Times New Roman" panose="02020603050405020304" pitchFamily="18" charset="0"/>
                <a:cs typeface="Times New Roman" panose="02020603050405020304" pitchFamily="18" charset="0"/>
              </a:rPr>
              <a:t>Content-type</a:t>
            </a:r>
            <a:r>
              <a:rPr lang="ru-RU" sz="2200" dirty="0">
                <a:latin typeface="Times New Roman" panose="02020603050405020304" pitchFamily="18" charset="0"/>
                <a:cs typeface="Times New Roman" panose="02020603050405020304" pitchFamily="18" charset="0"/>
              </a:rPr>
              <a:t> ответа обычно содержится значение </a:t>
            </a:r>
            <a:r>
              <a:rPr lang="ru-RU" sz="2200" dirty="0" err="1">
                <a:latin typeface="Times New Roman" panose="02020603050405020304" pitchFamily="18" charset="0"/>
                <a:cs typeface="Times New Roman" panose="02020603050405020304" pitchFamily="18" charset="0"/>
              </a:rPr>
              <a:t>text</a:t>
            </a:r>
            <a:r>
              <a:rPr lang="ru-RU" sz="2200" dirty="0">
                <a:latin typeface="Times New Roman" panose="02020603050405020304" pitchFamily="18" charset="0"/>
                <a:cs typeface="Times New Roman" panose="02020603050405020304" pitchFamily="18" charset="0"/>
              </a:rPr>
              <a:t>/</a:t>
            </a:r>
            <a:r>
              <a:rPr lang="ru-RU" sz="2200" dirty="0" err="1">
                <a:latin typeface="Times New Roman" panose="02020603050405020304" pitchFamily="18" charset="0"/>
                <a:cs typeface="Times New Roman" panose="02020603050405020304" pitchFamily="18" charset="0"/>
              </a:rPr>
              <a:t>html</a:t>
            </a:r>
            <a:r>
              <a:rPr lang="ru-RU" sz="2200" dirty="0">
                <a:latin typeface="Times New Roman" panose="02020603050405020304" pitchFamily="18" charset="0"/>
                <a:cs typeface="Times New Roman" panose="02020603050405020304" pitchFamily="18" charset="0"/>
              </a:rPr>
              <a:t>. Здесь идентификатор </a:t>
            </a:r>
            <a:r>
              <a:rPr lang="ru-RU" sz="2200" dirty="0" err="1">
                <a:latin typeface="Times New Roman" panose="02020603050405020304" pitchFamily="18" charset="0"/>
                <a:cs typeface="Times New Roman" panose="02020603050405020304" pitchFamily="18" charset="0"/>
              </a:rPr>
              <a:t>text</a:t>
            </a:r>
            <a:r>
              <a:rPr lang="ru-RU" sz="2200" dirty="0">
                <a:latin typeface="Times New Roman" panose="02020603050405020304" pitchFamily="18" charset="0"/>
                <a:cs typeface="Times New Roman" panose="02020603050405020304" pitchFamily="18" charset="0"/>
              </a:rPr>
              <a:t> описывает тип, сообщая, что клиенту передается символьная информация, а идентификатор </a:t>
            </a:r>
            <a:r>
              <a:rPr lang="ru-RU" sz="2200" dirty="0" err="1">
                <a:latin typeface="Times New Roman" panose="02020603050405020304" pitchFamily="18" charset="0"/>
                <a:cs typeface="Times New Roman" panose="02020603050405020304" pitchFamily="18" charset="0"/>
              </a:rPr>
              <a:t>html</a:t>
            </a:r>
            <a:r>
              <a:rPr lang="ru-RU" sz="2200" dirty="0">
                <a:latin typeface="Times New Roman" panose="02020603050405020304" pitchFamily="18" charset="0"/>
                <a:cs typeface="Times New Roman" panose="02020603050405020304" pitchFamily="18" charset="0"/>
              </a:rPr>
              <a:t> описывает подтип, т.е. указывает на то, что последовательность символов, содержащаяся в теле ответа, представляет собой описание документа на языке HTML.</a:t>
            </a:r>
          </a:p>
          <a:p>
            <a:pPr indent="396000" algn="just"/>
            <a:r>
              <a:rPr lang="ru-RU" sz="2200" dirty="0">
                <a:latin typeface="Times New Roman" panose="02020603050405020304" pitchFamily="18" charset="0"/>
                <a:cs typeface="Times New Roman" panose="02020603050405020304" pitchFamily="18" charset="0"/>
              </a:rPr>
              <a:t> </a:t>
            </a:r>
          </a:p>
          <a:p>
            <a:pPr indent="396000" algn="just"/>
            <a:r>
              <a:rPr lang="ru-RU" sz="2200" dirty="0">
                <a:latin typeface="Times New Roman" panose="02020603050405020304" pitchFamily="18" charset="0"/>
                <a:cs typeface="Times New Roman" panose="02020603050405020304" pitchFamily="18" charset="0"/>
              </a:rPr>
              <a:t>Перечень типов и подтипов MIME достаточно велик. В таблице </a:t>
            </a:r>
            <a:r>
              <a:rPr lang="ru-RU" sz="2200" dirty="0" smtClean="0">
                <a:latin typeface="Times New Roman" panose="02020603050405020304" pitchFamily="18" charset="0"/>
                <a:cs typeface="Times New Roman" panose="02020603050405020304" pitchFamily="18" charset="0"/>
              </a:rPr>
              <a:t>4 </a:t>
            </a:r>
            <a:r>
              <a:rPr lang="ru-RU" sz="2200" dirty="0">
                <a:latin typeface="Times New Roman" panose="02020603050405020304" pitchFamily="18" charset="0"/>
                <a:cs typeface="Times New Roman" panose="02020603050405020304" pitchFamily="18" charset="0"/>
              </a:rPr>
              <a:t>приведены примеры MIME -типов, наиболее часто встречающиеся в заголовках HTML-запросов и ответов.</a:t>
            </a:r>
          </a:p>
        </p:txBody>
      </p:sp>
    </p:spTree>
    <p:extLst>
      <p:ext uri="{BB962C8B-B14F-4D97-AF65-F5344CB8AC3E}">
        <p14:creationId xmlns:p14="http://schemas.microsoft.com/office/powerpoint/2010/main" val="1139362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6632"/>
            <a:ext cx="3682418" cy="400110"/>
          </a:xfrm>
          <a:prstGeom prst="rect">
            <a:avLst/>
          </a:prstGeom>
        </p:spPr>
        <p:txBody>
          <a:bodyPr wrap="none">
            <a:spAutoFit/>
          </a:bodyPr>
          <a:lstStyle/>
          <a:p>
            <a:r>
              <a:rPr lang="ru-RU" sz="2000" dirty="0">
                <a:latin typeface="Times New Roman" panose="02020603050405020304" pitchFamily="18" charset="0"/>
                <a:cs typeface="Times New Roman" panose="02020603050405020304" pitchFamily="18" charset="0"/>
              </a:rPr>
              <a:t> Таблица </a:t>
            </a:r>
            <a:r>
              <a:rPr lang="ru-RU" sz="2000" dirty="0" smtClean="0">
                <a:latin typeface="Times New Roman" panose="02020603050405020304" pitchFamily="18" charset="0"/>
                <a:cs typeface="Times New Roman" panose="02020603050405020304" pitchFamily="18" charset="0"/>
              </a:rPr>
              <a:t>4</a:t>
            </a:r>
            <a:r>
              <a:rPr lang="ru-RU" sz="2000" dirty="0">
                <a:latin typeface="Times New Roman" panose="02020603050405020304" pitchFamily="18" charset="0"/>
                <a:cs typeface="Times New Roman" panose="02020603050405020304" pitchFamily="18" charset="0"/>
              </a:rPr>
              <a:t>. MIME типы данных</a:t>
            </a:r>
          </a:p>
        </p:txBody>
      </p:sp>
      <p:graphicFrame>
        <p:nvGraphicFramePr>
          <p:cNvPr id="3" name="Таблица 2"/>
          <p:cNvGraphicFramePr>
            <a:graphicFrameLocks noGrp="1"/>
          </p:cNvGraphicFramePr>
          <p:nvPr>
            <p:extLst>
              <p:ext uri="{D42A27DB-BD31-4B8C-83A1-F6EECF244321}">
                <p14:modId xmlns:p14="http://schemas.microsoft.com/office/powerpoint/2010/main" val="360694482"/>
              </p:ext>
            </p:extLst>
          </p:nvPr>
        </p:nvGraphicFramePr>
        <p:xfrm>
          <a:off x="323528" y="620688"/>
          <a:ext cx="8496944" cy="6099048"/>
        </p:xfrm>
        <a:graphic>
          <a:graphicData uri="http://schemas.openxmlformats.org/drawingml/2006/table">
            <a:tbl>
              <a:tblPr firstRow="1" firstCol="1" bandRow="1">
                <a:tableStyleId>{5C22544A-7EE6-4342-B048-85BDC9FD1C3A}</a:tableStyleId>
              </a:tblPr>
              <a:tblGrid>
                <a:gridCol w="2088232"/>
                <a:gridCol w="1584176"/>
                <a:gridCol w="4824536"/>
              </a:tblGrid>
              <a:tr h="0">
                <a:tc>
                  <a:txBody>
                    <a:bodyPr/>
                    <a:lstStyle/>
                    <a:p>
                      <a:pPr>
                        <a:lnSpc>
                          <a:spcPct val="115000"/>
                        </a:lnSpc>
                        <a:spcAft>
                          <a:spcPts val="0"/>
                        </a:spcAft>
                      </a:pPr>
                      <a:r>
                        <a:rPr lang="ru-RU" sz="1200" dirty="0">
                          <a:effectLst/>
                          <a:latin typeface="Times New Roman" panose="02020603050405020304" pitchFamily="18" charset="0"/>
                          <a:cs typeface="Times New Roman" panose="02020603050405020304" pitchFamily="18" charset="0"/>
                        </a:rPr>
                        <a:t>Тип/подтип</a:t>
                      </a:r>
                      <a:endParaRPr lang="ru-RU" sz="12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200" dirty="0">
                          <a:effectLst/>
                          <a:latin typeface="Times New Roman" panose="02020603050405020304" pitchFamily="18" charset="0"/>
                          <a:cs typeface="Times New Roman" panose="02020603050405020304" pitchFamily="18" charset="0"/>
                        </a:rPr>
                        <a:t>Расширение файла</a:t>
                      </a:r>
                      <a:endParaRPr lang="ru-RU" sz="120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200" dirty="0">
                          <a:effectLst/>
                          <a:latin typeface="Times New Roman" panose="02020603050405020304" pitchFamily="18" charset="0"/>
                          <a:cs typeface="Times New Roman" panose="02020603050405020304" pitchFamily="18" charset="0"/>
                        </a:rPr>
                        <a:t>Описание</a:t>
                      </a:r>
                      <a:endParaRPr lang="ru-RU" sz="1200" dirty="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application/pdf</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.pdf</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Документ, предназначенный для обработки Acrobat Reader</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en-US" sz="1600">
                          <a:effectLst/>
                          <a:latin typeface="Times New Roman" panose="02020603050405020304" pitchFamily="18" charset="0"/>
                          <a:cs typeface="Times New Roman" panose="02020603050405020304" pitchFamily="18" charset="0"/>
                        </a:rPr>
                        <a:t>application/msexcel</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en-US" sz="1600">
                          <a:effectLst/>
                          <a:latin typeface="Times New Roman" panose="02020603050405020304" pitchFamily="18" charset="0"/>
                          <a:cs typeface="Times New Roman" panose="02020603050405020304" pitchFamily="18" charset="0"/>
                        </a:rPr>
                        <a:t>.xls</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Документ в формате </a:t>
                      </a:r>
                      <a:r>
                        <a:rPr lang="en-US" sz="1600">
                          <a:effectLst/>
                          <a:latin typeface="Times New Roman" panose="02020603050405020304" pitchFamily="18" charset="0"/>
                          <a:cs typeface="Times New Roman" panose="02020603050405020304" pitchFamily="18" charset="0"/>
                        </a:rPr>
                        <a:t>Microsoft Excel</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en-US" sz="1600">
                          <a:effectLst/>
                          <a:latin typeface="Times New Roman" panose="02020603050405020304" pitchFamily="18" charset="0"/>
                          <a:cs typeface="Times New Roman" panose="02020603050405020304" pitchFamily="18" charset="0"/>
                        </a:rPr>
                        <a:t>application/postscript</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en-US" sz="1600">
                          <a:effectLst/>
                          <a:latin typeface="Times New Roman" panose="02020603050405020304" pitchFamily="18" charset="0"/>
                          <a:cs typeface="Times New Roman" panose="02020603050405020304" pitchFamily="18" charset="0"/>
                        </a:rPr>
                        <a:t>.ps, .eps</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Документ в формате</a:t>
                      </a:r>
                      <a:r>
                        <a:rPr lang="en-US" sz="1600">
                          <a:effectLst/>
                          <a:latin typeface="Times New Roman" panose="02020603050405020304" pitchFamily="18" charset="0"/>
                          <a:cs typeface="Times New Roman" panose="02020603050405020304" pitchFamily="18" charset="0"/>
                        </a:rPr>
                        <a:t> PostScript</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application/x-tex</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.tex</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Документ в формате ТеХ</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en-US" sz="1600">
                          <a:effectLst/>
                          <a:latin typeface="Times New Roman" panose="02020603050405020304" pitchFamily="18" charset="0"/>
                          <a:cs typeface="Times New Roman" panose="02020603050405020304" pitchFamily="18" charset="0"/>
                        </a:rPr>
                        <a:t>application/msword</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en-US" sz="1600">
                          <a:effectLst/>
                          <a:latin typeface="Times New Roman" panose="02020603050405020304" pitchFamily="18" charset="0"/>
                          <a:cs typeface="Times New Roman" panose="02020603050405020304" pitchFamily="18" charset="0"/>
                        </a:rPr>
                        <a:t>.doc</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Документ в формате </a:t>
                      </a:r>
                      <a:r>
                        <a:rPr lang="en-US" sz="1600">
                          <a:effectLst/>
                          <a:latin typeface="Times New Roman" panose="02020603050405020304" pitchFamily="18" charset="0"/>
                          <a:cs typeface="Times New Roman" panose="02020603050405020304" pitchFamily="18" charset="0"/>
                        </a:rPr>
                        <a:t>Microsoft Word</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application/rtf</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.rtf</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Документ в формате RTF, отображаемый с помощью Microsoft Word</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image/gif</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.gif</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Изображение в формате GIF</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image/ jpeg</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.jpeg, .jpg,</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Изображение в формате JPEG</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image/tiff</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.tiff, .tif</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Изображение в формате TIFF</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image/x-xbitmap</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.xbm</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Изображение в формате XBitmap</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text/plain</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.txt</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ASCII-текст</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text/html</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html , . htm</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Документ в формате HTML</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audio/midi</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.midi, .mid</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Аудиофайл в формате MIDI</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audio/x-wav</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.wav</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Аудиофайл в формате WAV</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message/rfc822</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Почтовое сообщение</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message/news</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Сообщение в группы новостей</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video /mpeg</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.mpeg, .mpg, .mpe</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Видеофрагмент в формате MPEG</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r>
              <a:tr h="0">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video/avi</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a:effectLst/>
                          <a:latin typeface="Times New Roman" panose="02020603050405020304" pitchFamily="18" charset="0"/>
                          <a:cs typeface="Times New Roman" panose="02020603050405020304" pitchFamily="18" charset="0"/>
                        </a:rPr>
                        <a:t>.avi</a:t>
                      </a:r>
                      <a:endParaRPr lang="ru-RU" sz="160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nSpc>
                          <a:spcPct val="115000"/>
                        </a:lnSpc>
                        <a:spcAft>
                          <a:spcPts val="0"/>
                        </a:spcAft>
                      </a:pPr>
                      <a:r>
                        <a:rPr lang="ru-RU" sz="1600" dirty="0">
                          <a:effectLst/>
                          <a:latin typeface="Times New Roman" panose="02020603050405020304" pitchFamily="18" charset="0"/>
                          <a:cs typeface="Times New Roman" panose="02020603050405020304" pitchFamily="18" charset="0"/>
                        </a:rPr>
                        <a:t>Видеофрагмент в формате AVI</a:t>
                      </a:r>
                      <a:endParaRPr lang="ru-RU" sz="1600" dirty="0">
                        <a:effectLst/>
                        <a:latin typeface="Times New Roman" panose="02020603050405020304" pitchFamily="18" charset="0"/>
                        <a:ea typeface="Calibri"/>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139362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58847"/>
            <a:ext cx="8640960" cy="5509200"/>
          </a:xfrm>
          <a:prstGeom prst="rect">
            <a:avLst/>
          </a:prstGeom>
        </p:spPr>
        <p:txBody>
          <a:bodyPr wrap="square">
            <a:spAutoFit/>
          </a:bodyPr>
          <a:lstStyle/>
          <a:p>
            <a:pPr indent="396000" algn="just"/>
            <a:r>
              <a:rPr lang="ru-RU" sz="2200" dirty="0">
                <a:latin typeface="Times New Roman" panose="02020603050405020304" pitchFamily="18" charset="0"/>
                <a:cs typeface="Times New Roman" panose="02020603050405020304" pitchFamily="18" charset="0"/>
              </a:rPr>
              <a:t>Для однозначной идентификации ресурсов в сети Веб используются уникальные идентификаторы URL.</a:t>
            </a:r>
          </a:p>
          <a:p>
            <a:pPr indent="396000" algn="just"/>
            <a:r>
              <a:rPr lang="ru-RU" sz="2200" dirty="0">
                <a:latin typeface="Times New Roman" panose="02020603050405020304" pitchFamily="18" charset="0"/>
                <a:cs typeface="Times New Roman" panose="02020603050405020304" pitchFamily="18" charset="0"/>
              </a:rPr>
              <a:t>Единообразный идентификатор ресурса URI (</a:t>
            </a:r>
            <a:r>
              <a:rPr lang="ru-RU" sz="2200" dirty="0" err="1">
                <a:latin typeface="Times New Roman" panose="02020603050405020304" pitchFamily="18" charset="0"/>
                <a:cs typeface="Times New Roman" panose="02020603050405020304" pitchFamily="18" charset="0"/>
              </a:rPr>
              <a:t>Uniform</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Resource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Identifier</a:t>
            </a:r>
            <a:r>
              <a:rPr lang="ru-RU" sz="2200" dirty="0">
                <a:latin typeface="Times New Roman" panose="02020603050405020304" pitchFamily="18" charset="0"/>
                <a:cs typeface="Times New Roman" panose="02020603050405020304" pitchFamily="18" charset="0"/>
              </a:rPr>
              <a:t>) представляет собой короткую последовательность символов, идентифицирующую абстрактный или физический ресурс. URI не указывает на то, как получить ресурс, а только идентифицирует его. Это дает возможность описывать с помощью RDF (</a:t>
            </a:r>
            <a:r>
              <a:rPr lang="ru-RU" sz="2200" dirty="0" err="1">
                <a:latin typeface="Times New Roman" panose="02020603050405020304" pitchFamily="18" charset="0"/>
                <a:cs typeface="Times New Roman" panose="02020603050405020304" pitchFamily="18" charset="0"/>
              </a:rPr>
              <a:t>Resource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Description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Framework</a:t>
            </a:r>
            <a:r>
              <a:rPr lang="ru-RU" sz="2200" dirty="0">
                <a:latin typeface="Times New Roman" panose="02020603050405020304" pitchFamily="18" charset="0"/>
                <a:cs typeface="Times New Roman" panose="02020603050405020304" pitchFamily="18" charset="0"/>
              </a:rPr>
              <a:t>) ресурсы, которые не могут быть получены через Интернет (имена, названия и т.п.). Самые известные примеры URI - это URL и URN.</a:t>
            </a:r>
          </a:p>
          <a:p>
            <a:pPr indent="396000" algn="just"/>
            <a:r>
              <a:rPr lang="ru-RU" sz="2200" dirty="0">
                <a:latin typeface="Times New Roman" panose="02020603050405020304" pitchFamily="18" charset="0"/>
                <a:cs typeface="Times New Roman" panose="02020603050405020304" pitchFamily="18" charset="0"/>
              </a:rPr>
              <a:t>URL (</a:t>
            </a:r>
            <a:r>
              <a:rPr lang="ru-RU" sz="2200" dirty="0" err="1">
                <a:latin typeface="Times New Roman" panose="02020603050405020304" pitchFamily="18" charset="0"/>
                <a:cs typeface="Times New Roman" panose="02020603050405020304" pitchFamily="18" charset="0"/>
              </a:rPr>
              <a:t>Uniform</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Resource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Locator</a:t>
            </a:r>
            <a:r>
              <a:rPr lang="ru-RU" sz="2200" dirty="0">
                <a:latin typeface="Times New Roman" panose="02020603050405020304" pitchFamily="18" charset="0"/>
                <a:cs typeface="Times New Roman" panose="02020603050405020304" pitchFamily="18" charset="0"/>
              </a:rPr>
              <a:t>) - это URI, который, помимо идентификации ресурса, предоставляет еще и информацию о местонахождении этого ресурса.</a:t>
            </a:r>
          </a:p>
          <a:p>
            <a:pPr indent="396000" algn="just"/>
            <a:r>
              <a:rPr lang="ru-RU" sz="2200" dirty="0">
                <a:latin typeface="Times New Roman" panose="02020603050405020304" pitchFamily="18" charset="0"/>
                <a:cs typeface="Times New Roman" panose="02020603050405020304" pitchFamily="18" charset="0"/>
              </a:rPr>
              <a:t>URN (</a:t>
            </a:r>
            <a:r>
              <a:rPr lang="ru-RU" sz="2200" dirty="0" err="1">
                <a:latin typeface="Times New Roman" panose="02020603050405020304" pitchFamily="18" charset="0"/>
                <a:cs typeface="Times New Roman" panose="02020603050405020304" pitchFamily="18" charset="0"/>
              </a:rPr>
              <a:t>Uniform</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Resource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Name</a:t>
            </a:r>
            <a:r>
              <a:rPr lang="ru-RU" sz="2200" dirty="0">
                <a:latin typeface="Times New Roman" panose="02020603050405020304" pitchFamily="18" charset="0"/>
                <a:cs typeface="Times New Roman" panose="02020603050405020304" pitchFamily="18" charset="0"/>
              </a:rPr>
              <a:t>) - это URI, который идентифицирует ресурс в определенном пространстве имен, но, в отличие от URL, URN не указывает на местонахождение этого ресурса.</a:t>
            </a:r>
          </a:p>
        </p:txBody>
      </p:sp>
    </p:spTree>
    <p:extLst>
      <p:ext uri="{BB962C8B-B14F-4D97-AF65-F5344CB8AC3E}">
        <p14:creationId xmlns:p14="http://schemas.microsoft.com/office/powerpoint/2010/main" val="1139362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79249"/>
            <a:ext cx="8640960" cy="6340197"/>
          </a:xfrm>
          <a:prstGeom prst="rect">
            <a:avLst/>
          </a:prstGeom>
        </p:spPr>
        <p:txBody>
          <a:bodyPr wrap="square">
            <a:spAutoFit/>
          </a:bodyPr>
          <a:lstStyle/>
          <a:p>
            <a:r>
              <a:rPr lang="ru-RU" sz="2200" dirty="0">
                <a:latin typeface="Times New Roman" panose="02020603050405020304" pitchFamily="18" charset="0"/>
                <a:cs typeface="Times New Roman" panose="02020603050405020304" pitchFamily="18" charset="0"/>
              </a:rPr>
              <a:t>URL имеет следующую структуру:</a:t>
            </a:r>
          </a:p>
          <a:p>
            <a:r>
              <a:rPr lang="ru-RU" sz="2200" dirty="0">
                <a:solidFill>
                  <a:srgbClr val="FF0000"/>
                </a:solidFill>
                <a:latin typeface="Times New Roman" panose="02020603050405020304" pitchFamily="18" charset="0"/>
                <a:cs typeface="Times New Roman" panose="02020603050405020304" pitchFamily="18" charset="0"/>
              </a:rPr>
              <a:t>&lt;схема&gt;://&lt;логин&gt;:&lt;пароль&gt;@&lt;хост&gt;:&lt;порт&gt;/&lt;URL-путь&gt;</a:t>
            </a:r>
          </a:p>
          <a:p>
            <a:r>
              <a:rPr lang="ru-RU" sz="2200" dirty="0">
                <a:latin typeface="Times New Roman" panose="02020603050405020304" pitchFamily="18" charset="0"/>
                <a:cs typeface="Times New Roman" panose="02020603050405020304" pitchFamily="18" charset="0"/>
              </a:rPr>
              <a:t> </a:t>
            </a:r>
          </a:p>
          <a:p>
            <a:r>
              <a:rPr lang="ru-RU" sz="2200" dirty="0">
                <a:latin typeface="Times New Roman" panose="02020603050405020304" pitchFamily="18" charset="0"/>
                <a:cs typeface="Times New Roman" panose="02020603050405020304" pitchFamily="18" charset="0"/>
              </a:rPr>
              <a:t>где:</a:t>
            </a:r>
          </a:p>
          <a:p>
            <a:r>
              <a:rPr lang="ru-RU" sz="2200" dirty="0">
                <a:latin typeface="Times New Roman" panose="02020603050405020304" pitchFamily="18" charset="0"/>
                <a:cs typeface="Times New Roman" panose="02020603050405020304" pitchFamily="18" charset="0"/>
              </a:rPr>
              <a:t>схема - схема обращения к ресурсу (обычно сетевой протокол);</a:t>
            </a:r>
          </a:p>
          <a:p>
            <a:r>
              <a:rPr lang="ru-RU" sz="2200" dirty="0">
                <a:latin typeface="Times New Roman" panose="02020603050405020304" pitchFamily="18" charset="0"/>
                <a:cs typeface="Times New Roman" panose="02020603050405020304" pitchFamily="18" charset="0"/>
              </a:rPr>
              <a:t>логин - имя пользователя, используемое для доступа к ресурсу;</a:t>
            </a:r>
          </a:p>
          <a:p>
            <a:r>
              <a:rPr lang="ru-RU" sz="2200" dirty="0">
                <a:latin typeface="Times New Roman" panose="02020603050405020304" pitchFamily="18" charset="0"/>
                <a:cs typeface="Times New Roman" panose="02020603050405020304" pitchFamily="18" charset="0"/>
              </a:rPr>
              <a:t>пароль - пароль, ассоциированный с указанным именем пользователя;</a:t>
            </a:r>
          </a:p>
          <a:p>
            <a:r>
              <a:rPr lang="ru-RU" sz="2200" dirty="0">
                <a:latin typeface="Times New Roman" panose="02020603050405020304" pitchFamily="18" charset="0"/>
                <a:cs typeface="Times New Roman" panose="02020603050405020304" pitchFamily="18" charset="0"/>
              </a:rPr>
              <a:t>хост - полностью прописанное доменное имя хоста в системе DNS или IP-адрес хоста;</a:t>
            </a:r>
          </a:p>
          <a:p>
            <a:r>
              <a:rPr lang="ru-RU" sz="2200" dirty="0">
                <a:latin typeface="Times New Roman" panose="02020603050405020304" pitchFamily="18" charset="0"/>
                <a:cs typeface="Times New Roman" panose="02020603050405020304" pitchFamily="18" charset="0"/>
              </a:rPr>
              <a:t>порт - порт хоста для подключения;</a:t>
            </a:r>
          </a:p>
          <a:p>
            <a:r>
              <a:rPr lang="ru-RU" sz="2200" dirty="0">
                <a:latin typeface="Times New Roman" panose="02020603050405020304" pitchFamily="18" charset="0"/>
                <a:cs typeface="Times New Roman" panose="02020603050405020304" pitchFamily="18" charset="0"/>
              </a:rPr>
              <a:t>URL-путь - уточняющая информация о месте нахождения ресурса</a:t>
            </a:r>
            <a:r>
              <a:rPr lang="ru-RU" sz="2200" dirty="0" smtClean="0">
                <a:latin typeface="Times New Roman" panose="02020603050405020304" pitchFamily="18" charset="0"/>
                <a:cs typeface="Times New Roman" panose="02020603050405020304" pitchFamily="18" charset="0"/>
              </a:rPr>
              <a:t>.</a:t>
            </a:r>
          </a:p>
          <a:p>
            <a:endParaRPr lang="ru-RU" sz="2400" dirty="0" smtClean="0"/>
          </a:p>
          <a:p>
            <a:r>
              <a:rPr lang="ru-RU" sz="2000" dirty="0" smtClean="0">
                <a:latin typeface="Times New Roman" panose="02020603050405020304" pitchFamily="18" charset="0"/>
                <a:cs typeface="Times New Roman" panose="02020603050405020304" pitchFamily="18" charset="0"/>
              </a:rPr>
              <a:t>Общепринятые </a:t>
            </a:r>
            <a:r>
              <a:rPr lang="ru-RU" sz="2000" dirty="0">
                <a:latin typeface="Times New Roman" panose="02020603050405020304" pitchFamily="18" charset="0"/>
                <a:cs typeface="Times New Roman" panose="02020603050405020304" pitchFamily="18" charset="0"/>
              </a:rPr>
              <a:t>схемы (протоколы) URL включают протоколы: </a:t>
            </a:r>
            <a:r>
              <a:rPr lang="ru-RU" sz="2000" dirty="0" err="1">
                <a:latin typeface="Times New Roman" panose="02020603050405020304" pitchFamily="18" charset="0"/>
                <a:cs typeface="Times New Roman" panose="02020603050405020304" pitchFamily="18" charset="0"/>
              </a:rPr>
              <a:t>ftp</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http</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https</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telnet</a:t>
            </a:r>
            <a:r>
              <a:rPr lang="ru-RU" sz="2000" dirty="0">
                <a:latin typeface="Times New Roman" panose="02020603050405020304" pitchFamily="18" charset="0"/>
                <a:cs typeface="Times New Roman" panose="02020603050405020304" pitchFamily="18" charset="0"/>
              </a:rPr>
              <a:t>, а также</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gopher</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протокол </a:t>
            </a:r>
            <a:r>
              <a:rPr lang="ru-RU" sz="2000" dirty="0" err="1">
                <a:latin typeface="Times New Roman" panose="02020603050405020304" pitchFamily="18" charset="0"/>
                <a:cs typeface="Times New Roman" panose="02020603050405020304" pitchFamily="18" charset="0"/>
              </a:rPr>
              <a:t>Gopher</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mailto</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адрес электронной почты</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news</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новости </a:t>
            </a:r>
            <a:r>
              <a:rPr lang="ru-RU" sz="2000" dirty="0" err="1" smtClean="0">
                <a:latin typeface="Times New Roman" panose="02020603050405020304" pitchFamily="18" charset="0"/>
                <a:cs typeface="Times New Roman" panose="02020603050405020304" pitchFamily="18" charset="0"/>
              </a:rPr>
              <a:t>Usenet</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nntp</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новости </a:t>
            </a:r>
            <a:r>
              <a:rPr lang="ru-RU" sz="2000" dirty="0" err="1">
                <a:latin typeface="Times New Roman" panose="02020603050405020304" pitchFamily="18" charset="0"/>
                <a:cs typeface="Times New Roman" panose="02020603050405020304" pitchFamily="18" charset="0"/>
              </a:rPr>
              <a:t>Usenet</a:t>
            </a:r>
            <a:r>
              <a:rPr lang="ru-RU" sz="2000" dirty="0">
                <a:latin typeface="Times New Roman" panose="02020603050405020304" pitchFamily="18" charset="0"/>
                <a:cs typeface="Times New Roman" panose="02020603050405020304" pitchFamily="18" charset="0"/>
              </a:rPr>
              <a:t> через протокол NNTP</a:t>
            </a:r>
            <a:r>
              <a:rPr lang="ru-RU"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irc</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протокол</a:t>
            </a:r>
            <a:r>
              <a:rPr lang="en-US" sz="2000" dirty="0">
                <a:latin typeface="Times New Roman" panose="02020603050405020304" pitchFamily="18" charset="0"/>
                <a:cs typeface="Times New Roman" panose="02020603050405020304" pitchFamily="18" charset="0"/>
              </a:rPr>
              <a:t> IRC</a:t>
            </a:r>
            <a:r>
              <a:rPr lang="en-US" sz="2000" dirty="0" smtClean="0">
                <a:latin typeface="Times New Roman" panose="02020603050405020304" pitchFamily="18" charset="0"/>
                <a:cs typeface="Times New Roman" panose="02020603050405020304" pitchFamily="18" charset="0"/>
              </a:rPr>
              <a:t>;</a:t>
            </a:r>
            <a:r>
              <a:rPr lang="ru-RU"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prospero</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служба каталогов</a:t>
            </a:r>
            <a:r>
              <a:rPr lang="en-US" sz="2000" dirty="0">
                <a:latin typeface="Times New Roman" panose="02020603050405020304" pitchFamily="18" charset="0"/>
                <a:cs typeface="Times New Roman" panose="02020603050405020304" pitchFamily="18" charset="0"/>
              </a:rPr>
              <a:t> Prospero Directory </a:t>
            </a:r>
            <a:r>
              <a:rPr lang="en-US" sz="2000" dirty="0" smtClean="0">
                <a:latin typeface="Times New Roman" panose="02020603050405020304" pitchFamily="18" charset="0"/>
                <a:cs typeface="Times New Roman" panose="02020603050405020304" pitchFamily="18" charset="0"/>
              </a:rPr>
              <a:t>Service;</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wais</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база данных системы </a:t>
            </a:r>
            <a:r>
              <a:rPr lang="ru-RU" sz="2000" dirty="0" smtClean="0">
                <a:latin typeface="Times New Roman" panose="02020603050405020304" pitchFamily="18" charset="0"/>
                <a:cs typeface="Times New Roman" panose="02020603050405020304" pitchFamily="18" charset="0"/>
              </a:rPr>
              <a:t>WAIS; </a:t>
            </a:r>
            <a:r>
              <a:rPr lang="ru-RU" sz="2000" dirty="0" err="1" smtClean="0">
                <a:latin typeface="Times New Roman" panose="02020603050405020304" pitchFamily="18" charset="0"/>
                <a:cs typeface="Times New Roman" panose="02020603050405020304" pitchFamily="18" charset="0"/>
              </a:rPr>
              <a:t>xmpp</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протокол XMPP (часть </a:t>
            </a:r>
            <a:r>
              <a:rPr lang="ru-RU" sz="2000" dirty="0" err="1">
                <a:latin typeface="Times New Roman" panose="02020603050405020304" pitchFamily="18" charset="0"/>
                <a:cs typeface="Times New Roman" panose="02020603050405020304" pitchFamily="18" charset="0"/>
              </a:rPr>
              <a:t>Jabber</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file</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имя локального файла;</a:t>
            </a:r>
          </a:p>
          <a:p>
            <a:r>
              <a:rPr lang="ru-RU" sz="2000" dirty="0" err="1">
                <a:latin typeface="Times New Roman" panose="02020603050405020304" pitchFamily="18" charset="0"/>
                <a:cs typeface="Times New Roman" panose="02020603050405020304" pitchFamily="18" charset="0"/>
              </a:rPr>
              <a:t>data</a:t>
            </a:r>
            <a:r>
              <a:rPr lang="ru-RU" sz="2000" dirty="0">
                <a:latin typeface="Times New Roman" panose="02020603050405020304" pitchFamily="18" charset="0"/>
                <a:cs typeface="Times New Roman" panose="02020603050405020304" pitchFamily="18" charset="0"/>
              </a:rPr>
              <a:t> — непосредственные данные (</a:t>
            </a:r>
            <a:r>
              <a:rPr lang="ru-RU" sz="2000" dirty="0" err="1">
                <a:latin typeface="Times New Roman" panose="02020603050405020304" pitchFamily="18" charset="0"/>
                <a:cs typeface="Times New Roman" panose="02020603050405020304" pitchFamily="18" charset="0"/>
              </a:rPr>
              <a:t>Data</a:t>
            </a:r>
            <a:r>
              <a:rPr lang="ru-RU" sz="2000" dirty="0">
                <a:latin typeface="Times New Roman" panose="02020603050405020304" pitchFamily="18" charset="0"/>
                <a:cs typeface="Times New Roman" panose="02020603050405020304" pitchFamily="18" charset="0"/>
              </a:rPr>
              <a:t>: URL);</a:t>
            </a:r>
          </a:p>
        </p:txBody>
      </p:sp>
    </p:spTree>
    <p:extLst>
      <p:ext uri="{BB962C8B-B14F-4D97-AF65-F5344CB8AC3E}">
        <p14:creationId xmlns:p14="http://schemas.microsoft.com/office/powerpoint/2010/main" val="1139362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7787"/>
            <a:ext cx="8496944" cy="6186309"/>
          </a:xfrm>
          <a:prstGeom prst="rect">
            <a:avLst/>
          </a:prstGeom>
        </p:spPr>
        <p:txBody>
          <a:bodyPr wrap="square">
            <a:spAutoFit/>
          </a:bodyPr>
          <a:lstStyle/>
          <a:p>
            <a:pPr algn="just"/>
            <a:r>
              <a:rPr lang="ru-RU" sz="2200" b="1" dirty="0">
                <a:latin typeface="Times New Roman" panose="02020603050405020304" pitchFamily="18" charset="0"/>
                <a:cs typeface="Times New Roman" panose="02020603050405020304" pitchFamily="18" charset="0"/>
              </a:rPr>
              <a:t>Обеспечение безопасности передачи данных HTTP</a:t>
            </a:r>
          </a:p>
          <a:p>
            <a:pPr algn="just"/>
            <a:r>
              <a:rPr lang="ru-RU" sz="2200" dirty="0">
                <a:latin typeface="Times New Roman" panose="02020603050405020304" pitchFamily="18" charset="0"/>
                <a:cs typeface="Times New Roman" panose="02020603050405020304" pitchFamily="18" charset="0"/>
              </a:rPr>
              <a:t> </a:t>
            </a:r>
          </a:p>
          <a:p>
            <a:pPr algn="just"/>
            <a:r>
              <a:rPr lang="ru-RU" sz="2200" dirty="0">
                <a:latin typeface="Times New Roman" panose="02020603050405020304" pitchFamily="18" charset="0"/>
                <a:cs typeface="Times New Roman" panose="02020603050405020304" pitchFamily="18" charset="0"/>
              </a:rPr>
              <a:t>Поскольку протокол HTTP предназначен для передачи символьных данных в открытом (незашифрованном) виде, то лица, имеющие доступ к каналу передачи данных между клиентом и сервером, могут без труда просматривать весь трафик и использовать его для совершения несанкционированных действий. В связи с этим предложен ряд расширений базового протокола направленных на повышение защищенности интернет-трафика от несанкционированного доступа.</a:t>
            </a:r>
          </a:p>
          <a:p>
            <a:pPr algn="just"/>
            <a:r>
              <a:rPr lang="ru-RU" sz="2200" dirty="0">
                <a:latin typeface="Times New Roman" panose="02020603050405020304" pitchFamily="18" charset="0"/>
                <a:cs typeface="Times New Roman" panose="02020603050405020304" pitchFamily="18" charset="0"/>
              </a:rPr>
              <a:t> </a:t>
            </a:r>
          </a:p>
          <a:p>
            <a:pPr algn="just"/>
            <a:r>
              <a:rPr lang="ru-RU" sz="2200" dirty="0">
                <a:latin typeface="Times New Roman" panose="02020603050405020304" pitchFamily="18" charset="0"/>
                <a:cs typeface="Times New Roman" panose="02020603050405020304" pitchFamily="18" charset="0"/>
              </a:rPr>
              <a:t>Самым простейшим является расширение HTTPS, при котором данные, передаваемые по протоколу HTTP, "упаковываются" в криптографический протокол SSL или TLS, тем самым обеспечивая защиту этих данных. В отличие от HTTP, для HTTPS по умолчанию используется TCP-порт 443. Чтобы подготовить веб-сервер для обработки HTTPS соединений, администратор должен получить и установить в систему сертификат для этого веб-сервера.</a:t>
            </a:r>
          </a:p>
        </p:txBody>
      </p:sp>
    </p:spTree>
    <p:extLst>
      <p:ext uri="{BB962C8B-B14F-4D97-AF65-F5344CB8AC3E}">
        <p14:creationId xmlns:p14="http://schemas.microsoft.com/office/powerpoint/2010/main" val="1139362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172953"/>
            <a:ext cx="8712968" cy="6232475"/>
          </a:xfrm>
          <a:prstGeom prst="rect">
            <a:avLst/>
          </a:prstGeom>
        </p:spPr>
        <p:txBody>
          <a:bodyPr wrap="square">
            <a:spAutoFit/>
          </a:bodyPr>
          <a:lstStyle/>
          <a:p>
            <a:pPr algn="just"/>
            <a:r>
              <a:rPr lang="ru-RU" sz="1900" dirty="0">
                <a:latin typeface="Times New Roman" panose="02020603050405020304" pitchFamily="18" charset="0"/>
                <a:cs typeface="Times New Roman" panose="02020603050405020304" pitchFamily="18" charset="0"/>
              </a:rPr>
              <a:t>SSL (</a:t>
            </a:r>
            <a:r>
              <a:rPr lang="ru-RU" sz="1900" dirty="0" err="1">
                <a:latin typeface="Times New Roman" panose="02020603050405020304" pitchFamily="18" charset="0"/>
                <a:cs typeface="Times New Roman" panose="02020603050405020304" pitchFamily="18" charset="0"/>
              </a:rPr>
              <a:t>Secure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Sockets</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Layer</a:t>
            </a:r>
            <a:r>
              <a:rPr lang="ru-RU" sz="1900" dirty="0">
                <a:latin typeface="Times New Roman" panose="02020603050405020304" pitchFamily="18" charset="0"/>
                <a:cs typeface="Times New Roman" panose="02020603050405020304" pitchFamily="18" charset="0"/>
              </a:rPr>
              <a:t>) - криптографический протокол, обеспечивающий безопасную передачу данных по сети Интернет. При его использовании создается защищенное соединение между клиентом и сервером. SSL изначально разработан компанией </a:t>
            </a:r>
            <a:r>
              <a:rPr lang="ru-RU" sz="1900" dirty="0" err="1">
                <a:latin typeface="Times New Roman" panose="02020603050405020304" pitchFamily="18" charset="0"/>
                <a:cs typeface="Times New Roman" panose="02020603050405020304" pitchFamily="18" charset="0"/>
              </a:rPr>
              <a:t>Netscape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Communications</a:t>
            </a:r>
            <a:r>
              <a:rPr lang="ru-RU" sz="1900" dirty="0">
                <a:latin typeface="Times New Roman" panose="02020603050405020304" pitchFamily="18" charset="0"/>
                <a:cs typeface="Times New Roman" panose="02020603050405020304" pitchFamily="18" charset="0"/>
              </a:rPr>
              <a:t>. Впоследствии на основании протокола SSL 3.0 был разработан и принят стандарт RFC, получивший название TLS. Этот протокол использует шифрование с открытым ключом для подтверждения подлинности передатчика и получателя. Поддерживает надежность передачи данных за счет использования корректирующих кодов и безопасных хэш-функций. На нижнем уровне многоуровневого транспортного протокола (например, TCP) он является протоколом записи и используется для инкапсуляции различных протоколов (POP3, IMAP, SMTP или HTTP). Для каждого инкапсулированного протокола он обеспечивает условия, при которых сервер и клиент могут подтверждать друг другу свою подлинность, выполнять алгоритмы шифрования и производить обмен криптографическими ключами, прежде чем протокол прикладной программы начнет передавать и получать данные.</a:t>
            </a:r>
          </a:p>
          <a:p>
            <a:pPr algn="just"/>
            <a:r>
              <a:rPr lang="ru-RU" sz="1900" dirty="0">
                <a:latin typeface="Times New Roman" panose="02020603050405020304" pitchFamily="18" charset="0"/>
                <a:cs typeface="Times New Roman" panose="02020603050405020304" pitchFamily="18" charset="0"/>
              </a:rPr>
              <a:t> </a:t>
            </a:r>
          </a:p>
          <a:p>
            <a:pPr algn="just"/>
            <a:r>
              <a:rPr lang="ru-RU" sz="1900" dirty="0">
                <a:latin typeface="Times New Roman" panose="02020603050405020304" pitchFamily="18" charset="0"/>
                <a:cs typeface="Times New Roman" panose="02020603050405020304" pitchFamily="18" charset="0"/>
              </a:rPr>
              <a:t>Для доступа к веб-страницам, защищенным протоколом SSL, в URL вместо схемы </a:t>
            </a:r>
            <a:r>
              <a:rPr lang="ru-RU" sz="1900" dirty="0" err="1">
                <a:latin typeface="Times New Roman" panose="02020603050405020304" pitchFamily="18" charset="0"/>
                <a:cs typeface="Times New Roman" panose="02020603050405020304" pitchFamily="18" charset="0"/>
              </a:rPr>
              <a:t>http</a:t>
            </a:r>
            <a:r>
              <a:rPr lang="ru-RU" sz="1900" dirty="0">
                <a:latin typeface="Times New Roman" panose="02020603050405020304" pitchFamily="18" charset="0"/>
                <a:cs typeface="Times New Roman" panose="02020603050405020304" pitchFamily="18" charset="0"/>
              </a:rPr>
              <a:t>, как правило, подставляется схема </a:t>
            </a:r>
            <a:r>
              <a:rPr lang="ru-RU" sz="1900" dirty="0" err="1">
                <a:latin typeface="Times New Roman" panose="02020603050405020304" pitchFamily="18" charset="0"/>
                <a:cs typeface="Times New Roman" panose="02020603050405020304" pitchFamily="18" charset="0"/>
              </a:rPr>
              <a:t>https</a:t>
            </a:r>
            <a:r>
              <a:rPr lang="ru-RU" sz="1900" dirty="0">
                <a:latin typeface="Times New Roman" panose="02020603050405020304" pitchFamily="18" charset="0"/>
                <a:cs typeface="Times New Roman" panose="02020603050405020304" pitchFamily="18" charset="0"/>
              </a:rPr>
              <a:t>, указывающая на то, что будет использоваться SSL-соединение. Стандартный TCP-порт для соединения по протоколу </a:t>
            </a:r>
            <a:r>
              <a:rPr lang="ru-RU" sz="1900" dirty="0" err="1">
                <a:latin typeface="Times New Roman" panose="02020603050405020304" pitchFamily="18" charset="0"/>
                <a:cs typeface="Times New Roman" panose="02020603050405020304" pitchFamily="18" charset="0"/>
              </a:rPr>
              <a:t>https</a:t>
            </a:r>
            <a:r>
              <a:rPr lang="ru-RU" sz="1900" dirty="0">
                <a:latin typeface="Times New Roman" panose="02020603050405020304" pitchFamily="18" charset="0"/>
                <a:cs typeface="Times New Roman" panose="02020603050405020304" pitchFamily="18" charset="0"/>
              </a:rPr>
              <a:t> — 443. Для работы SSL требуется, чтобы на сервере имелся SSL -сертификат.</a:t>
            </a:r>
          </a:p>
        </p:txBody>
      </p:sp>
    </p:spTree>
    <p:extLst>
      <p:ext uri="{BB962C8B-B14F-4D97-AF65-F5344CB8AC3E}">
        <p14:creationId xmlns:p14="http://schemas.microsoft.com/office/powerpoint/2010/main" val="3704061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66911"/>
            <a:ext cx="8640960" cy="6247864"/>
          </a:xfrm>
          <a:prstGeom prst="rect">
            <a:avLst/>
          </a:prstGeom>
        </p:spPr>
        <p:txBody>
          <a:bodyPr wrap="square">
            <a:spAutoFit/>
          </a:bodyPr>
          <a:lstStyle/>
          <a:p>
            <a:pPr algn="just"/>
            <a:r>
              <a:rPr lang="ru-RU" sz="2000" dirty="0">
                <a:latin typeface="Times New Roman" panose="02020603050405020304" pitchFamily="18" charset="0"/>
                <a:cs typeface="Times New Roman" panose="02020603050405020304" pitchFamily="18" charset="0"/>
              </a:rPr>
              <a:t>В сети Веб поддерживаются 3 типа аутентификации при клиент-серверных взаимодействиях:</a:t>
            </a:r>
          </a:p>
          <a:p>
            <a:pPr algn="just"/>
            <a:r>
              <a:rPr lang="ru-RU" sz="2000" dirty="0" err="1">
                <a:latin typeface="Times New Roman" panose="02020603050405020304" pitchFamily="18" charset="0"/>
                <a:cs typeface="Times New Roman" panose="02020603050405020304" pitchFamily="18" charset="0"/>
              </a:rPr>
              <a:t>Basic</a:t>
            </a:r>
            <a:r>
              <a:rPr lang="ru-RU" sz="2000" dirty="0">
                <a:latin typeface="Times New Roman" panose="02020603050405020304" pitchFamily="18" charset="0"/>
                <a:cs typeface="Times New Roman" panose="02020603050405020304" pitchFamily="18" charset="0"/>
              </a:rPr>
              <a:t> - базовая аутентификация, при которой имя пользователя и пароль передаются в заголовках </a:t>
            </a:r>
            <a:r>
              <a:rPr lang="ru-RU" sz="2000" dirty="0" err="1">
                <a:latin typeface="Times New Roman" panose="02020603050405020304" pitchFamily="18" charset="0"/>
                <a:cs typeface="Times New Roman" panose="02020603050405020304" pitchFamily="18" charset="0"/>
              </a:rPr>
              <a:t>http</a:t>
            </a:r>
            <a:r>
              <a:rPr lang="ru-RU" sz="2000" dirty="0">
                <a:latin typeface="Times New Roman" panose="02020603050405020304" pitchFamily="18" charset="0"/>
                <a:cs typeface="Times New Roman" panose="02020603050405020304" pitchFamily="18" charset="0"/>
              </a:rPr>
              <a:t>-пакетов. Пароль при этом не шифруется и присутствует в чистом виде в кодировке base64. Для данного типа аутентификации использование SSL является обязательным.</a:t>
            </a:r>
          </a:p>
          <a:p>
            <a:pPr algn="just"/>
            <a:r>
              <a:rPr lang="ru-RU" sz="2000" dirty="0" err="1">
                <a:latin typeface="Times New Roman" panose="02020603050405020304" pitchFamily="18" charset="0"/>
                <a:cs typeface="Times New Roman" panose="02020603050405020304" pitchFamily="18" charset="0"/>
              </a:rPr>
              <a:t>Digest</a:t>
            </a:r>
            <a:r>
              <a:rPr lang="ru-RU" sz="2000" dirty="0">
                <a:latin typeface="Times New Roman" panose="02020603050405020304" pitchFamily="18" charset="0"/>
                <a:cs typeface="Times New Roman" panose="02020603050405020304" pitchFamily="18" charset="0"/>
              </a:rPr>
              <a:t> - дайджест-аутентификация, при которой пароль пользователя передается в хешированном виде. По уровню конфиденциальности паролей этот тип мало чем отличается от предыдущего, так как атакующему все равно, действительно ли это настоящий пароль или только </a:t>
            </a:r>
            <a:r>
              <a:rPr lang="ru-RU" sz="2000" dirty="0" err="1">
                <a:latin typeface="Times New Roman" panose="02020603050405020304" pitchFamily="18" charset="0"/>
                <a:cs typeface="Times New Roman" panose="02020603050405020304" pitchFamily="18" charset="0"/>
              </a:rPr>
              <a:t>хеш</a:t>
            </a:r>
            <a:r>
              <a:rPr lang="ru-RU" sz="2000" dirty="0">
                <a:latin typeface="Times New Roman" panose="02020603050405020304" pitchFamily="18" charset="0"/>
                <a:cs typeface="Times New Roman" panose="02020603050405020304" pitchFamily="18" charset="0"/>
              </a:rPr>
              <a:t> от него: перехватив удостоверение, он все равно получает доступ к конечной точке. Для данного типа аутентификации использование SSL является обязательным.</a:t>
            </a:r>
          </a:p>
          <a:p>
            <a:pPr algn="just"/>
            <a:r>
              <a:rPr lang="ru-RU" sz="2000" dirty="0" err="1">
                <a:latin typeface="Times New Roman" panose="02020603050405020304" pitchFamily="18" charset="0"/>
                <a:cs typeface="Times New Roman" panose="02020603050405020304" pitchFamily="18" charset="0"/>
              </a:rPr>
              <a:t>Integrated</a:t>
            </a:r>
            <a:r>
              <a:rPr lang="ru-RU" sz="2000" dirty="0">
                <a:latin typeface="Times New Roman" panose="02020603050405020304" pitchFamily="18" charset="0"/>
                <a:cs typeface="Times New Roman" panose="02020603050405020304" pitchFamily="18" charset="0"/>
              </a:rPr>
              <a:t> - интегрированная аутентификация, при которой клиент и сервер обмениваются сообщениями для выяснения подлинности друг друга с помощью протоколов NTLM или </a:t>
            </a:r>
            <a:r>
              <a:rPr lang="ru-RU" sz="2000" dirty="0" err="1">
                <a:latin typeface="Times New Roman" panose="02020603050405020304" pitchFamily="18" charset="0"/>
                <a:cs typeface="Times New Roman" panose="02020603050405020304" pitchFamily="18" charset="0"/>
              </a:rPr>
              <a:t>Kerberos</a:t>
            </a:r>
            <a:r>
              <a:rPr lang="ru-RU" sz="2000" dirty="0">
                <a:latin typeface="Times New Roman" panose="02020603050405020304" pitchFamily="18" charset="0"/>
                <a:cs typeface="Times New Roman" panose="02020603050405020304" pitchFamily="18" charset="0"/>
              </a:rPr>
              <a:t>. Этот тип аутентификации защищен от перехвата удостоверений пользователей, поэтому для него не требуется протокол SSL. Только при использовании данного типа аутентификации можно работать по схеме </a:t>
            </a:r>
            <a:r>
              <a:rPr lang="ru-RU" sz="2000" dirty="0" err="1">
                <a:latin typeface="Times New Roman" panose="02020603050405020304" pitchFamily="18" charset="0"/>
                <a:cs typeface="Times New Roman" panose="02020603050405020304" pitchFamily="18" charset="0"/>
              </a:rPr>
              <a:t>http</a:t>
            </a:r>
            <a:r>
              <a:rPr lang="ru-RU" sz="2000" dirty="0">
                <a:latin typeface="Times New Roman" panose="02020603050405020304" pitchFamily="18" charset="0"/>
                <a:cs typeface="Times New Roman" panose="02020603050405020304" pitchFamily="18" charset="0"/>
              </a:rPr>
              <a:t>, во всех остальных случаях необходимо использовать схему </a:t>
            </a:r>
            <a:r>
              <a:rPr lang="ru-RU" sz="2000" dirty="0" err="1">
                <a:latin typeface="Times New Roman" panose="02020603050405020304" pitchFamily="18" charset="0"/>
                <a:cs typeface="Times New Roman" panose="02020603050405020304" pitchFamily="18" charset="0"/>
              </a:rPr>
              <a:t>https</a:t>
            </a:r>
            <a:r>
              <a:rPr lang="ru-RU"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037714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6632"/>
            <a:ext cx="8928992" cy="4832092"/>
          </a:xfrm>
          <a:prstGeom prst="rect">
            <a:avLst/>
          </a:prstGeom>
        </p:spPr>
        <p:txBody>
          <a:bodyPr wrap="square">
            <a:spAutoFit/>
          </a:bodyPr>
          <a:lstStyle/>
          <a:p>
            <a:pPr algn="just"/>
            <a:r>
              <a:rPr lang="ru-RU" sz="2200" b="1" dirty="0" err="1"/>
              <a:t>Cookie</a:t>
            </a:r>
            <a:endParaRPr lang="ru-RU" sz="2200" b="1" dirty="0"/>
          </a:p>
          <a:p>
            <a:pPr algn="just"/>
            <a:r>
              <a:rPr lang="ru-RU" sz="2200" dirty="0"/>
              <a:t> </a:t>
            </a:r>
          </a:p>
          <a:p>
            <a:pPr algn="just"/>
            <a:r>
              <a:rPr lang="ru-RU" sz="2200" dirty="0"/>
              <a:t>Поскольку HTTP-сервер не помнит предыстории запросов клиентов, то каждый запрос обрабатывается независимо от других, и у сервера нет возможности определить, исходят ли запросы от одного клиента или разных клиентов.</a:t>
            </a:r>
          </a:p>
          <a:p>
            <a:pPr algn="just"/>
            <a:r>
              <a:rPr lang="ru-RU" sz="2200" dirty="0"/>
              <a:t> </a:t>
            </a:r>
          </a:p>
          <a:p>
            <a:pPr algn="just"/>
            <a:r>
              <a:rPr lang="ru-RU" sz="2200" dirty="0"/>
              <a:t>Если сервер будет проверять TCP-соединения и запоминать IP-адреса компьютеров-клиентов, он все равно не сможет различить запросы от двух браузеров, выполняющихся на одной машине. И даже если допустить, что на компьютере работает лишь одна клиент-программа, то никто не может утверждать, что в промежутке между двумя запросами она не была завершена, а затем запущена снова уже другим пользователем.</a:t>
            </a:r>
          </a:p>
        </p:txBody>
      </p:sp>
    </p:spTree>
    <p:extLst>
      <p:ext uri="{BB962C8B-B14F-4D97-AF65-F5344CB8AC3E}">
        <p14:creationId xmlns:p14="http://schemas.microsoft.com/office/powerpoint/2010/main" val="2037714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72953"/>
            <a:ext cx="8712968" cy="6186309"/>
          </a:xfrm>
          <a:prstGeom prst="rect">
            <a:avLst/>
          </a:prstGeom>
        </p:spPr>
        <p:txBody>
          <a:bodyPr wrap="square">
            <a:spAutoFit/>
          </a:bodyPr>
          <a:lstStyle/>
          <a:p>
            <a:r>
              <a:rPr lang="ru-RU" sz="2200" dirty="0">
                <a:latin typeface="Times New Roman" panose="02020603050405020304" pitchFamily="18" charset="0"/>
                <a:cs typeface="Times New Roman" panose="02020603050405020304" pitchFamily="18" charset="0"/>
              </a:rPr>
              <a:t>Механизм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 позволяет серверу хранить информацию на компьютере клиента и извлекать ее оттуда.</a:t>
            </a:r>
          </a:p>
          <a:p>
            <a:r>
              <a:rPr lang="ru-RU" sz="2200" dirty="0">
                <a:latin typeface="Times New Roman" panose="02020603050405020304" pitchFamily="18" charset="0"/>
                <a:cs typeface="Times New Roman" panose="02020603050405020304" pitchFamily="18" charset="0"/>
              </a:rPr>
              <a:t> </a:t>
            </a:r>
          </a:p>
          <a:p>
            <a:r>
              <a:rPr lang="ru-RU" sz="2200" dirty="0">
                <a:latin typeface="Times New Roman" panose="02020603050405020304" pitchFamily="18" charset="0"/>
                <a:cs typeface="Times New Roman" panose="02020603050405020304" pitchFamily="18" charset="0"/>
              </a:rPr>
              <a:t>Инициатором записи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 выступает сервер. Если в ответе сервера присутствует поле заголовка </a:t>
            </a:r>
            <a:r>
              <a:rPr lang="ru-RU" sz="2200" dirty="0" err="1">
                <a:latin typeface="Times New Roman" panose="02020603050405020304" pitchFamily="18" charset="0"/>
                <a:cs typeface="Times New Roman" panose="02020603050405020304" pitchFamily="18" charset="0"/>
              </a:rPr>
              <a:t>Set-cookie</a:t>
            </a:r>
            <a:r>
              <a:rPr lang="ru-RU" sz="2200" dirty="0">
                <a:latin typeface="Times New Roman" panose="02020603050405020304" pitchFamily="18" charset="0"/>
                <a:cs typeface="Times New Roman" panose="02020603050405020304" pitchFamily="18" charset="0"/>
              </a:rPr>
              <a:t>, клиент воспринимает это как команду на запись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 В дальнейшем, если клиент обращается к серверу, от которого он ранее принял поле заголовка </a:t>
            </a:r>
            <a:r>
              <a:rPr lang="ru-RU" sz="2200" dirty="0" err="1">
                <a:latin typeface="Times New Roman" panose="02020603050405020304" pitchFamily="18" charset="0"/>
                <a:cs typeface="Times New Roman" panose="02020603050405020304" pitchFamily="18" charset="0"/>
              </a:rPr>
              <a:t>Set-cookie</a:t>
            </a:r>
            <a:r>
              <a:rPr lang="ru-RU" sz="2200" dirty="0">
                <a:latin typeface="Times New Roman" panose="02020603050405020304" pitchFamily="18" charset="0"/>
                <a:cs typeface="Times New Roman" panose="02020603050405020304" pitchFamily="18" charset="0"/>
              </a:rPr>
              <a:t>, помимо прочей информации он передает серверу данные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 Для передачи указанной информации серверу используется поле заголовка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a:t>
            </a:r>
          </a:p>
          <a:p>
            <a:r>
              <a:rPr lang="ru-RU" sz="2200" dirty="0">
                <a:latin typeface="Times New Roman" panose="02020603050405020304" pitchFamily="18" charset="0"/>
                <a:cs typeface="Times New Roman" panose="02020603050405020304" pitchFamily="18" charset="0"/>
              </a:rPr>
              <a:t> </a:t>
            </a:r>
          </a:p>
          <a:p>
            <a:r>
              <a:rPr lang="ru-RU" sz="2200" dirty="0">
                <a:latin typeface="Times New Roman" panose="02020603050405020304" pitchFamily="18" charset="0"/>
                <a:cs typeface="Times New Roman" panose="02020603050405020304" pitchFamily="18" charset="0"/>
              </a:rPr>
              <a:t>Для того чтобы в общих чертах представить себе, как происходит обмен данными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 рассмотрим следующий пример. Предположим, что клиент передает запросы на серверы А, В и С. Предположим также, что сервер В, в отличие от А и С, передает клиенту команду записать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 Последовательность запросов клиента серверу и ответов на них будет выглядеть приблизительно следующим образом</a:t>
            </a:r>
            <a:r>
              <a:rPr lang="ru-RU" sz="2200"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7714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00829"/>
            <a:ext cx="8712968" cy="6186309"/>
          </a:xfrm>
          <a:prstGeom prst="rect">
            <a:avLst/>
          </a:prstGeom>
        </p:spPr>
        <p:txBody>
          <a:bodyPr wrap="square">
            <a:spAutoFit/>
          </a:bodyPr>
          <a:lstStyle/>
          <a:p>
            <a:r>
              <a:rPr lang="ru-RU" sz="2200" dirty="0">
                <a:latin typeface="Times New Roman" panose="02020603050405020304" pitchFamily="18" charset="0"/>
                <a:cs typeface="Times New Roman" panose="02020603050405020304" pitchFamily="18" charset="0"/>
              </a:rPr>
              <a:t>Передача запроса серверу А.</a:t>
            </a:r>
          </a:p>
          <a:p>
            <a:r>
              <a:rPr lang="ru-RU" sz="2200" dirty="0">
                <a:latin typeface="Times New Roman" panose="02020603050405020304" pitchFamily="18" charset="0"/>
                <a:cs typeface="Times New Roman" panose="02020603050405020304" pitchFamily="18" charset="0"/>
              </a:rPr>
              <a:t>Получение ответа от сервера А.</a:t>
            </a:r>
          </a:p>
          <a:p>
            <a:r>
              <a:rPr lang="ru-RU" sz="2200" dirty="0">
                <a:latin typeface="Times New Roman" panose="02020603050405020304" pitchFamily="18" charset="0"/>
                <a:cs typeface="Times New Roman" panose="02020603050405020304" pitchFamily="18" charset="0"/>
              </a:rPr>
              <a:t>Передача запроса серверу В.</a:t>
            </a:r>
          </a:p>
          <a:p>
            <a:r>
              <a:rPr lang="ru-RU" sz="2200" dirty="0">
                <a:latin typeface="Times New Roman" panose="02020603050405020304" pitchFamily="18" charset="0"/>
                <a:cs typeface="Times New Roman" panose="02020603050405020304" pitchFamily="18" charset="0"/>
              </a:rPr>
              <a:t>Получение ответа от сервера В. В состав ответа входит поле заголовка </a:t>
            </a:r>
            <a:r>
              <a:rPr lang="ru-RU" sz="2200" dirty="0" err="1">
                <a:latin typeface="Times New Roman" panose="02020603050405020304" pitchFamily="18" charset="0"/>
                <a:cs typeface="Times New Roman" panose="02020603050405020304" pitchFamily="18" charset="0"/>
              </a:rPr>
              <a:t>SetCookie</a:t>
            </a:r>
            <a:r>
              <a:rPr lang="ru-RU" sz="2200" dirty="0">
                <a:latin typeface="Times New Roman" panose="02020603050405020304" pitchFamily="18" charset="0"/>
                <a:cs typeface="Times New Roman" panose="02020603050405020304" pitchFamily="18" charset="0"/>
              </a:rPr>
              <a:t>. Получив его, клиент записывает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  на диск.</a:t>
            </a:r>
          </a:p>
          <a:p>
            <a:r>
              <a:rPr lang="ru-RU" sz="2200" dirty="0">
                <a:latin typeface="Times New Roman" panose="02020603050405020304" pitchFamily="18" charset="0"/>
                <a:cs typeface="Times New Roman" panose="02020603050405020304" pitchFamily="18" charset="0"/>
              </a:rPr>
              <a:t>Передача запроса серверу С. Несмотря на то что на диске хранится запись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 клиент не предпринимает никаких специальных действий, так как значение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  было записано по инициативе другого сервера.</a:t>
            </a:r>
          </a:p>
          <a:p>
            <a:r>
              <a:rPr lang="ru-RU" sz="2200" dirty="0">
                <a:latin typeface="Times New Roman" panose="02020603050405020304" pitchFamily="18" charset="0"/>
                <a:cs typeface="Times New Roman" panose="02020603050405020304" pitchFamily="18" charset="0"/>
              </a:rPr>
              <a:t>Получение ответа от сервера С.</a:t>
            </a:r>
          </a:p>
          <a:p>
            <a:r>
              <a:rPr lang="ru-RU" sz="2200" dirty="0">
                <a:latin typeface="Times New Roman" panose="02020603050405020304" pitchFamily="18" charset="0"/>
                <a:cs typeface="Times New Roman" panose="02020603050405020304" pitchFamily="18" charset="0"/>
              </a:rPr>
              <a:t>Передача запроса серверу А. В этом случае клиент также никак не реагирует на тот факт, что на диске хранится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a:t>
            </a:r>
          </a:p>
          <a:p>
            <a:r>
              <a:rPr lang="ru-RU" sz="2200" dirty="0">
                <a:latin typeface="Times New Roman" panose="02020603050405020304" pitchFamily="18" charset="0"/>
                <a:cs typeface="Times New Roman" panose="02020603050405020304" pitchFamily="18" charset="0"/>
              </a:rPr>
              <a:t>Получение ответа от сервера А.</a:t>
            </a:r>
          </a:p>
          <a:p>
            <a:r>
              <a:rPr lang="ru-RU" sz="2200" dirty="0">
                <a:latin typeface="Times New Roman" panose="02020603050405020304" pitchFamily="18" charset="0"/>
                <a:cs typeface="Times New Roman" panose="02020603050405020304" pitchFamily="18" charset="0"/>
              </a:rPr>
              <a:t>Передача запроса серверу В. Перед тем как сформировать запрос, клиент определяет, что на диске хранится запись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 созданная после получения ответа от сервера В. Клиент проверяет, удовлетворяет ли данный запрос некоторым требованиям, и, если проверка дает положительный результат, включает в заголовок запроса поле </a:t>
            </a:r>
            <a:r>
              <a:rPr lang="ru-RU" sz="2200" dirty="0" err="1">
                <a:latin typeface="Times New Roman" panose="02020603050405020304" pitchFamily="18" charset="0"/>
                <a:cs typeface="Times New Roman" panose="02020603050405020304" pitchFamily="18" charset="0"/>
              </a:rPr>
              <a:t>Cookie</a:t>
            </a:r>
            <a:r>
              <a:rPr lang="ru-RU" sz="2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0377149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44624"/>
            <a:ext cx="8964488" cy="6863417"/>
          </a:xfrm>
          <a:prstGeom prst="rect">
            <a:avLst/>
          </a:prstGeom>
        </p:spPr>
        <p:txBody>
          <a:bodyPr wrap="square">
            <a:spAutoFit/>
          </a:bodyPr>
          <a:lstStyle/>
          <a:p>
            <a:r>
              <a:rPr lang="ru-RU" sz="2000" dirty="0" smtClean="0">
                <a:latin typeface="Times New Roman" panose="02020603050405020304" pitchFamily="18" charset="0"/>
                <a:cs typeface="Times New Roman" panose="02020603050405020304" pitchFamily="18" charset="0"/>
              </a:rPr>
              <a:t>В </a:t>
            </a:r>
            <a:r>
              <a:rPr lang="ru-RU" sz="2000" dirty="0">
                <a:latin typeface="Times New Roman" panose="02020603050405020304" pitchFamily="18" charset="0"/>
                <a:cs typeface="Times New Roman" panose="02020603050405020304" pitchFamily="18" charset="0"/>
              </a:rPr>
              <a:t>поле заголовка </a:t>
            </a:r>
            <a:r>
              <a:rPr lang="ru-RU" sz="2000" dirty="0" err="1">
                <a:latin typeface="Times New Roman" panose="02020603050405020304" pitchFamily="18" charset="0"/>
                <a:cs typeface="Times New Roman" panose="02020603050405020304" pitchFamily="18" charset="0"/>
              </a:rPr>
              <a:t>Set-cookie</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передаются данные, они </a:t>
            </a:r>
            <a:r>
              <a:rPr lang="ru-RU" sz="2000" dirty="0">
                <a:latin typeface="Times New Roman" panose="02020603050405020304" pitchFamily="18" charset="0"/>
                <a:cs typeface="Times New Roman" panose="02020603050405020304" pitchFamily="18" charset="0"/>
              </a:rPr>
              <a:t>влияют на поведение клиента.</a:t>
            </a:r>
          </a:p>
          <a:p>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Поле </a:t>
            </a:r>
            <a:r>
              <a:rPr lang="ru-RU" sz="2000" dirty="0" err="1">
                <a:latin typeface="Times New Roman" panose="02020603050405020304" pitchFamily="18" charset="0"/>
                <a:cs typeface="Times New Roman" panose="02020603050405020304" pitchFamily="18" charset="0"/>
              </a:rPr>
              <a:t>Set-cookie</a:t>
            </a:r>
            <a:r>
              <a:rPr lang="ru-RU" sz="2000" dirty="0">
                <a:latin typeface="Times New Roman" panose="02020603050405020304" pitchFamily="18" charset="0"/>
                <a:cs typeface="Times New Roman" panose="02020603050405020304" pitchFamily="18" charset="0"/>
              </a:rPr>
              <a:t> имеет следующий формат:</a:t>
            </a:r>
          </a:p>
          <a:p>
            <a:r>
              <a:rPr lang="ru-RU" sz="2000" dirty="0" err="1">
                <a:solidFill>
                  <a:srgbClr val="FF0000"/>
                </a:solidFill>
                <a:latin typeface="Times New Roman" panose="02020603050405020304" pitchFamily="18" charset="0"/>
                <a:cs typeface="Times New Roman" panose="02020603050405020304" pitchFamily="18" charset="0"/>
              </a:rPr>
              <a:t>Set-cookie</a:t>
            </a:r>
            <a:r>
              <a:rPr lang="ru-RU" sz="2000" dirty="0">
                <a:solidFill>
                  <a:srgbClr val="FF0000"/>
                </a:solidFill>
                <a:latin typeface="Times New Roman" panose="02020603050405020304" pitchFamily="18" charset="0"/>
                <a:cs typeface="Times New Roman" panose="02020603050405020304" pitchFamily="18" charset="0"/>
              </a:rPr>
              <a:t>: имя = значение; </a:t>
            </a:r>
            <a:r>
              <a:rPr lang="ru-RU" sz="2000" dirty="0" err="1">
                <a:solidFill>
                  <a:srgbClr val="FF0000"/>
                </a:solidFill>
                <a:latin typeface="Times New Roman" panose="02020603050405020304" pitchFamily="18" charset="0"/>
                <a:cs typeface="Times New Roman" panose="02020603050405020304" pitchFamily="18" charset="0"/>
              </a:rPr>
              <a:t>expires</a:t>
            </a:r>
            <a:r>
              <a:rPr lang="ru-RU" sz="2000" dirty="0">
                <a:solidFill>
                  <a:srgbClr val="FF0000"/>
                </a:solidFill>
                <a:latin typeface="Times New Roman" panose="02020603050405020304" pitchFamily="18" charset="0"/>
                <a:cs typeface="Times New Roman" panose="02020603050405020304" pitchFamily="18" charset="0"/>
              </a:rPr>
              <a:t> = дата; </a:t>
            </a:r>
            <a:r>
              <a:rPr lang="ru-RU" sz="2000" dirty="0" err="1">
                <a:solidFill>
                  <a:srgbClr val="FF0000"/>
                </a:solidFill>
                <a:latin typeface="Times New Roman" panose="02020603050405020304" pitchFamily="18" charset="0"/>
                <a:cs typeface="Times New Roman" panose="02020603050405020304" pitchFamily="18" charset="0"/>
              </a:rPr>
              <a:t>path</a:t>
            </a:r>
            <a:r>
              <a:rPr lang="ru-RU" sz="2000" dirty="0">
                <a:solidFill>
                  <a:srgbClr val="FF0000"/>
                </a:solidFill>
                <a:latin typeface="Times New Roman" panose="02020603050405020304" pitchFamily="18" charset="0"/>
                <a:cs typeface="Times New Roman" panose="02020603050405020304" pitchFamily="18" charset="0"/>
              </a:rPr>
              <a:t> = путь; </a:t>
            </a:r>
            <a:r>
              <a:rPr lang="ru-RU" sz="2000" dirty="0" err="1">
                <a:solidFill>
                  <a:srgbClr val="FF0000"/>
                </a:solidFill>
                <a:latin typeface="Times New Roman" panose="02020603050405020304" pitchFamily="18" charset="0"/>
                <a:cs typeface="Times New Roman" panose="02020603050405020304" pitchFamily="18" charset="0"/>
              </a:rPr>
              <a:t>domain</a:t>
            </a:r>
            <a:r>
              <a:rPr lang="ru-RU" sz="2000" dirty="0">
                <a:solidFill>
                  <a:srgbClr val="FF0000"/>
                </a:solidFill>
                <a:latin typeface="Times New Roman" panose="02020603050405020304" pitchFamily="18" charset="0"/>
                <a:cs typeface="Times New Roman" panose="02020603050405020304" pitchFamily="18" charset="0"/>
              </a:rPr>
              <a:t> = </a:t>
            </a:r>
            <a:r>
              <a:rPr lang="ru-RU" sz="2000" dirty="0" err="1">
                <a:solidFill>
                  <a:srgbClr val="FF0000"/>
                </a:solidFill>
                <a:latin typeface="Times New Roman" panose="02020603050405020304" pitchFamily="18" charset="0"/>
                <a:cs typeface="Times New Roman" panose="02020603050405020304" pitchFamily="18" charset="0"/>
              </a:rPr>
              <a:t>имя_домена</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secure</a:t>
            </a:r>
            <a:endParaRPr lang="ru-RU" sz="2000" dirty="0">
              <a:solidFill>
                <a:srgbClr val="FF0000"/>
              </a:solidFill>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где</a:t>
            </a:r>
          </a:p>
          <a:p>
            <a:r>
              <a:rPr lang="ru-RU" sz="2000" dirty="0" smtClean="0">
                <a:solidFill>
                  <a:srgbClr val="FF0000"/>
                </a:solidFill>
                <a:latin typeface="Times New Roman" panose="02020603050405020304" pitchFamily="18" charset="0"/>
                <a:cs typeface="Times New Roman" panose="02020603050405020304" pitchFamily="18" charset="0"/>
              </a:rPr>
              <a:t>имя </a:t>
            </a:r>
            <a:r>
              <a:rPr lang="ru-RU" sz="2000" dirty="0">
                <a:solidFill>
                  <a:srgbClr val="FF0000"/>
                </a:solidFill>
                <a:latin typeface="Times New Roman" panose="02020603050405020304" pitchFamily="18" charset="0"/>
                <a:cs typeface="Times New Roman" panose="02020603050405020304" pitchFamily="18" charset="0"/>
              </a:rPr>
              <a:t>= значение</a:t>
            </a:r>
            <a:r>
              <a:rPr lang="ru-RU" sz="2000" dirty="0">
                <a:latin typeface="Times New Roman" panose="02020603050405020304" pitchFamily="18" charset="0"/>
                <a:cs typeface="Times New Roman" panose="02020603050405020304" pitchFamily="18" charset="0"/>
              </a:rPr>
              <a:t> – именованные данные, сохраняемые с помощью механизма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Эти данные должны храниться на клиент-машине и передаваться серверу в составе очередного запроса клиента.</a:t>
            </a:r>
          </a:p>
          <a:p>
            <a:r>
              <a:rPr lang="ru-RU" sz="2000" dirty="0">
                <a:latin typeface="Times New Roman" panose="02020603050405020304" pitchFamily="18" charset="0"/>
                <a:cs typeface="Times New Roman" panose="02020603050405020304" pitchFamily="18" charset="0"/>
              </a:rPr>
              <a:t>Дата, являющаяся значением параметра </a:t>
            </a:r>
            <a:r>
              <a:rPr lang="ru-RU" sz="2000" dirty="0" err="1">
                <a:solidFill>
                  <a:srgbClr val="FF0000"/>
                </a:solidFill>
                <a:latin typeface="Times New Roman" panose="02020603050405020304" pitchFamily="18" charset="0"/>
                <a:cs typeface="Times New Roman" panose="02020603050405020304" pitchFamily="18" charset="0"/>
              </a:rPr>
              <a:t>expires</a:t>
            </a:r>
            <a:r>
              <a:rPr lang="ru-RU" sz="2000" dirty="0">
                <a:latin typeface="Times New Roman" panose="02020603050405020304" pitchFamily="18" charset="0"/>
                <a:cs typeface="Times New Roman" panose="02020603050405020304" pitchFamily="18" charset="0"/>
              </a:rPr>
              <a:t>, определяет время, по истечении которого информация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теряет свою актуальность. Если ключевое слово </a:t>
            </a:r>
            <a:r>
              <a:rPr lang="ru-RU" sz="2000" dirty="0" err="1">
                <a:latin typeface="Times New Roman" panose="02020603050405020304" pitchFamily="18" charset="0"/>
                <a:cs typeface="Times New Roman" panose="02020603050405020304" pitchFamily="18" charset="0"/>
              </a:rPr>
              <a:t>expires</a:t>
            </a:r>
            <a:r>
              <a:rPr lang="ru-RU" sz="2000" dirty="0">
                <a:latin typeface="Times New Roman" panose="02020603050405020304" pitchFamily="18" charset="0"/>
                <a:cs typeface="Times New Roman" panose="02020603050405020304" pitchFamily="18" charset="0"/>
              </a:rPr>
              <a:t> отсутствует, данные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нe</a:t>
            </a:r>
            <a:r>
              <a:rPr lang="ru-RU" sz="2000" dirty="0">
                <a:latin typeface="Times New Roman" panose="02020603050405020304" pitchFamily="18" charset="0"/>
                <a:cs typeface="Times New Roman" panose="02020603050405020304" pitchFamily="18" charset="0"/>
              </a:rPr>
              <a:t> удаляются по окончании текущего сеанса работы браузера.</a:t>
            </a:r>
          </a:p>
          <a:p>
            <a:r>
              <a:rPr lang="ru-RU" sz="2000" dirty="0">
                <a:latin typeface="Times New Roman" panose="02020603050405020304" pitchFamily="18" charset="0"/>
                <a:cs typeface="Times New Roman" panose="02020603050405020304" pitchFamily="18" charset="0"/>
              </a:rPr>
              <a:t>Значение параметра </a:t>
            </a:r>
            <a:r>
              <a:rPr lang="ru-RU" sz="2000" dirty="0" err="1">
                <a:solidFill>
                  <a:srgbClr val="FF0000"/>
                </a:solidFill>
                <a:latin typeface="Times New Roman" panose="02020603050405020304" pitchFamily="18" charset="0"/>
                <a:cs typeface="Times New Roman" panose="02020603050405020304" pitchFamily="18" charset="0"/>
              </a:rPr>
              <a:t>domain</a:t>
            </a:r>
            <a:r>
              <a:rPr lang="ru-RU" sz="2000" dirty="0">
                <a:latin typeface="Times New Roman" panose="02020603050405020304" pitchFamily="18" charset="0"/>
                <a:cs typeface="Times New Roman" panose="02020603050405020304" pitchFamily="18" charset="0"/>
              </a:rPr>
              <a:t> определяет домен, с которым связываются данные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Чтобы узнать, следует ли передавать в составе запроса данные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браузер сравнивает доменное имя сервера, к которому он собирается обратиться, с доменами, которые связаны с записями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хранящимися на клиент-машине. Результат проверки будет считаться положительным, если сервер, которому направляется запрос, принадлежит домену, связанному с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Если соответствие не обнаружено, данные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не передаются.</a:t>
            </a:r>
          </a:p>
        </p:txBody>
      </p:sp>
    </p:spTree>
    <p:extLst>
      <p:ext uri="{BB962C8B-B14F-4D97-AF65-F5344CB8AC3E}">
        <p14:creationId xmlns:p14="http://schemas.microsoft.com/office/powerpoint/2010/main" val="9607605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44624"/>
            <a:ext cx="8856984" cy="6863417"/>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Путь, указанный в качестве значения параметра </a:t>
            </a:r>
            <a:r>
              <a:rPr lang="ru-RU" sz="2000" dirty="0" err="1">
                <a:solidFill>
                  <a:srgbClr val="FF0000"/>
                </a:solidFill>
                <a:latin typeface="Times New Roman" panose="02020603050405020304" pitchFamily="18" charset="0"/>
                <a:cs typeface="Times New Roman" panose="02020603050405020304" pitchFamily="18" charset="0"/>
              </a:rPr>
              <a:t>path</a:t>
            </a:r>
            <a:r>
              <a:rPr lang="ru-RU" sz="2000" dirty="0">
                <a:latin typeface="Times New Roman" panose="02020603050405020304" pitchFamily="18" charset="0"/>
                <a:cs typeface="Times New Roman" panose="02020603050405020304" pitchFamily="18" charset="0"/>
              </a:rPr>
              <a:t>, позволяет выполнить дальнейшую проверку и принять окончательное решение о том, следует ли передавать данные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в составе запроса. Помимо домена с записью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связывается путь. Если браузер обнаружил соответствие имени домена значению параметра </a:t>
            </a:r>
            <a:r>
              <a:rPr lang="ru-RU" sz="2000" dirty="0" err="1">
                <a:latin typeface="Times New Roman" panose="02020603050405020304" pitchFamily="18" charset="0"/>
                <a:cs typeface="Times New Roman" panose="02020603050405020304" pitchFamily="18" charset="0"/>
              </a:rPr>
              <a:t>domain</a:t>
            </a:r>
            <a:r>
              <a:rPr lang="ru-RU" sz="2000" dirty="0">
                <a:latin typeface="Times New Roman" panose="02020603050405020304" pitchFamily="18" charset="0"/>
                <a:cs typeface="Times New Roman" panose="02020603050405020304" pitchFamily="18" charset="0"/>
              </a:rPr>
              <a:t>, он проверяет, соответствует ли путь к ресурсу пути, связанному с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Сравнение считается успешным, если ресурс содержится в каталоге, указанном посредством ключевого слова </a:t>
            </a:r>
            <a:r>
              <a:rPr lang="ru-RU" sz="2000" dirty="0" err="1">
                <a:latin typeface="Times New Roman" panose="02020603050405020304" pitchFamily="18" charset="0"/>
                <a:cs typeface="Times New Roman" panose="02020603050405020304" pitchFamily="18" charset="0"/>
              </a:rPr>
              <a:t>path</a:t>
            </a:r>
            <a:r>
              <a:rPr lang="ru-RU" sz="2000" dirty="0">
                <a:latin typeface="Times New Roman" panose="02020603050405020304" pitchFamily="18" charset="0"/>
                <a:cs typeface="Times New Roman" panose="02020603050405020304" pitchFamily="18" charset="0"/>
              </a:rPr>
              <a:t>, или в одном из его подкаталогов. Если и эта проверка дает положительный результат, данные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передаются серверу. Если параметр </a:t>
            </a:r>
            <a:r>
              <a:rPr lang="ru-RU" sz="2000" dirty="0" err="1">
                <a:latin typeface="Times New Roman" panose="02020603050405020304" pitchFamily="18" charset="0"/>
                <a:cs typeface="Times New Roman" panose="02020603050405020304" pitchFamily="18" charset="0"/>
              </a:rPr>
              <a:t>path</a:t>
            </a:r>
            <a:r>
              <a:rPr lang="ru-RU" sz="2000" dirty="0">
                <a:latin typeface="Times New Roman" panose="02020603050405020304" pitchFamily="18" charset="0"/>
                <a:cs typeface="Times New Roman" panose="02020603050405020304" pitchFamily="18" charset="0"/>
              </a:rPr>
              <a:t> в поле </a:t>
            </a:r>
            <a:r>
              <a:rPr lang="ru-RU" sz="2000" dirty="0" err="1">
                <a:latin typeface="Times New Roman" panose="02020603050405020304" pitchFamily="18" charset="0"/>
                <a:cs typeface="Times New Roman" panose="02020603050405020304" pitchFamily="18" charset="0"/>
              </a:rPr>
              <a:t>Set-Cookie</a:t>
            </a:r>
            <a:r>
              <a:rPr lang="ru-RU" sz="2000" dirty="0">
                <a:latin typeface="Times New Roman" panose="02020603050405020304" pitchFamily="18" charset="0"/>
                <a:cs typeface="Times New Roman" panose="02020603050405020304" pitchFamily="18" charset="0"/>
              </a:rPr>
              <a:t> отсутствует, то считается, что запись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связана с URL конкретного ресурса, передаваемого сервером клиенту.</a:t>
            </a:r>
          </a:p>
          <a:p>
            <a:r>
              <a:rPr lang="ru-RU" sz="2000" dirty="0" smtClean="0">
                <a:latin typeface="Times New Roman" panose="02020603050405020304" pitchFamily="18" charset="0"/>
                <a:cs typeface="Times New Roman" panose="02020603050405020304" pitchFamily="18" charset="0"/>
              </a:rPr>
              <a:t>Параметр </a:t>
            </a:r>
            <a:r>
              <a:rPr lang="ru-RU" sz="2000" dirty="0" err="1" smtClean="0">
                <a:solidFill>
                  <a:srgbClr val="FF0000"/>
                </a:solidFill>
                <a:latin typeface="Times New Roman" panose="02020603050405020304" pitchFamily="18" charset="0"/>
                <a:cs typeface="Times New Roman" panose="02020603050405020304" pitchFamily="18" charset="0"/>
              </a:rPr>
              <a:t>secure</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указывает на то, что данные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должны передаваться по защищенному каналу.</a:t>
            </a:r>
          </a:p>
          <a:p>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Для передачи данных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серверу используется поле заголовка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Формат этого поля достаточно простой:</a:t>
            </a:r>
          </a:p>
          <a:p>
            <a:r>
              <a:rPr lang="ru-RU" sz="2000" dirty="0" err="1">
                <a:solidFill>
                  <a:srgbClr val="FF0000"/>
                </a:solidFill>
                <a:latin typeface="Times New Roman" panose="02020603050405020304" pitchFamily="18" charset="0"/>
                <a:cs typeface="Times New Roman" panose="02020603050405020304" pitchFamily="18" charset="0"/>
              </a:rPr>
              <a:t>Cookie</a:t>
            </a:r>
            <a:r>
              <a:rPr lang="ru-RU" sz="2000" dirty="0">
                <a:solidFill>
                  <a:srgbClr val="FF0000"/>
                </a:solidFill>
                <a:latin typeface="Times New Roman" panose="02020603050405020304" pitchFamily="18" charset="0"/>
                <a:cs typeface="Times New Roman" panose="02020603050405020304" pitchFamily="18" charset="0"/>
              </a:rPr>
              <a:t>: имя=значение; имя=значение;  ...</a:t>
            </a:r>
          </a:p>
          <a:p>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C помощью поля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передается одна или несколько пар имя = значение. Каждая из этих пар принадлежит записи </a:t>
            </a:r>
            <a:r>
              <a:rPr lang="ru-RU" sz="2000" dirty="0" err="1">
                <a:latin typeface="Times New Roman" panose="02020603050405020304" pitchFamily="18" charset="0"/>
                <a:cs typeface="Times New Roman" panose="02020603050405020304" pitchFamily="18" charset="0"/>
              </a:rPr>
              <a:t>cookie</a:t>
            </a:r>
            <a:r>
              <a:rPr lang="ru-RU" sz="2000" dirty="0">
                <a:latin typeface="Times New Roman" panose="02020603050405020304" pitchFamily="18" charset="0"/>
                <a:cs typeface="Times New Roman" panose="02020603050405020304" pitchFamily="18" charset="0"/>
              </a:rPr>
              <a:t>, для которой URL запрашиваемого ресурса соответствуют имени домена и пути, указанным ранее в поле </a:t>
            </a:r>
            <a:r>
              <a:rPr lang="ru-RU" sz="2000" dirty="0" err="1">
                <a:latin typeface="Times New Roman" panose="02020603050405020304" pitchFamily="18" charset="0"/>
                <a:cs typeface="Times New Roman" panose="02020603050405020304" pitchFamily="18" charset="0"/>
              </a:rPr>
              <a:t>Set-cookie</a:t>
            </a:r>
            <a:r>
              <a:rPr lang="ru-RU"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69057933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TotalTime>
  <Words>2534</Words>
  <Application>Microsoft Office PowerPoint</Application>
  <PresentationFormat>Экран (4:3)</PresentationFormat>
  <Paragraphs>331</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Тема Office</vt:lpstr>
      <vt:lpstr>Протокол HTTP (HyperText Transfer Protocol)</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Протокол HTTP (HyperText Transfer Protocol)</dc:title>
  <dc:creator>ww</dc:creator>
  <cp:lastModifiedBy>ww</cp:lastModifiedBy>
  <cp:revision>16</cp:revision>
  <dcterms:created xsi:type="dcterms:W3CDTF">2014-11-18T07:06:23Z</dcterms:created>
  <dcterms:modified xsi:type="dcterms:W3CDTF">2014-11-19T04:29:50Z</dcterms:modified>
</cp:coreProperties>
</file>